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</p:sldMasterIdLst>
  <p:notesMasterIdLst>
    <p:notesMasterId r:id="rId36"/>
  </p:notesMasterIdLst>
  <p:sldIdLst>
    <p:sldId id="259" r:id="rId3"/>
    <p:sldId id="298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69" r:id="rId12"/>
    <p:sldId id="288" r:id="rId13"/>
    <p:sldId id="292" r:id="rId14"/>
    <p:sldId id="286" r:id="rId15"/>
    <p:sldId id="308" r:id="rId16"/>
    <p:sldId id="299" r:id="rId17"/>
    <p:sldId id="271" r:id="rId18"/>
    <p:sldId id="272" r:id="rId19"/>
    <p:sldId id="273" r:id="rId20"/>
    <p:sldId id="300" r:id="rId21"/>
    <p:sldId id="301" r:id="rId22"/>
    <p:sldId id="302" r:id="rId23"/>
    <p:sldId id="303" r:id="rId24"/>
    <p:sldId id="304" r:id="rId25"/>
    <p:sldId id="305" r:id="rId26"/>
    <p:sldId id="306" r:id="rId27"/>
    <p:sldId id="281" r:id="rId28"/>
    <p:sldId id="282" r:id="rId29"/>
    <p:sldId id="283" r:id="rId30"/>
    <p:sldId id="284" r:id="rId31"/>
    <p:sldId id="293" r:id="rId32"/>
    <p:sldId id="294" r:id="rId33"/>
    <p:sldId id="296" r:id="rId34"/>
    <p:sldId id="307" r:id="rId35"/>
  </p:sldIdLst>
  <p:sldSz cx="10058400" cy="77724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3D5F9A9-4EF5-1346-5948-F7DC17F70DD4}" name="Donna Keeler" initials="DK" userId="S::DKeeler@facetnw.com::161ef767-6849-4a92-b7be-b1dea7bf869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A52E"/>
    <a:srgbClr val="0E9DD3"/>
    <a:srgbClr val="974010"/>
    <a:srgbClr val="E77032"/>
    <a:srgbClr val="2E641C"/>
    <a:srgbClr val="085E8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9" autoAdjust="0"/>
    <p:restoredTop sz="94641" autoAdjust="0"/>
  </p:normalViewPr>
  <p:slideViewPr>
    <p:cSldViewPr snapToGrid="0">
      <p:cViewPr varScale="1">
        <p:scale>
          <a:sx n="93" d="100"/>
          <a:sy n="93" d="100"/>
        </p:scale>
        <p:origin x="1080" y="78"/>
      </p:cViewPr>
      <p:guideLst/>
    </p:cSldViewPr>
  </p:slideViewPr>
  <p:outlineViewPr>
    <p:cViewPr>
      <p:scale>
        <a:sx n="33" d="100"/>
        <a:sy n="33" d="100"/>
      </p:scale>
      <p:origin x="0" y="-5515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aseline="0" dirty="0">
                <a:solidFill>
                  <a:schemeClr val="tx1"/>
                </a:solidFill>
              </a:rPr>
              <a:t>“WHY DO YOU SPEND TIME OUTDOORS?”</a:t>
            </a:r>
          </a:p>
        </c:rich>
      </c:tx>
      <c:layout>
        <c:manualLayout>
          <c:xMode val="edge"/>
          <c:yMode val="edge"/>
          <c:x val="0.23354197101741306"/>
          <c:y val="5.862522849990636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3078721095250024E-2"/>
          <c:y val="8.4811878302202826E-2"/>
          <c:w val="0.90301297193210395"/>
          <c:h val="0.800401601080485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What are the most important reasons why you spend time outdoors?</c:v>
                </c:pt>
              </c:strCache>
            </c:strRef>
          </c:tx>
          <c:spPr>
            <a:gradFill>
              <a:gsLst>
                <a:gs pos="31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5400000" scaled="1"/>
            </a:gra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flat">
              <a:bevelT w="50800" h="101600" prst="angle"/>
              <a:contourClr>
                <a:srgbClr val="000000"/>
              </a:contourClr>
            </a:sp3d>
          </c:spPr>
          <c:invertIfNegative val="0"/>
          <c:dPt>
            <c:idx val="0"/>
            <c:invertIfNegative val="0"/>
            <c:bubble3D val="0"/>
            <c:spPr>
              <a:gradFill>
                <a:gsLst>
                  <a:gs pos="31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0-FA1B-404E-8808-BE25B286B8CB}"/>
              </c:ext>
            </c:extLst>
          </c:dPt>
          <c:dPt>
            <c:idx val="1"/>
            <c:invertIfNegative val="0"/>
            <c:bubble3D val="0"/>
            <c:spPr>
              <a:gradFill>
                <a:gsLst>
                  <a:gs pos="31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FA1B-404E-8808-BE25B286B8CB}"/>
              </c:ext>
            </c:extLst>
          </c:dPt>
          <c:dPt>
            <c:idx val="2"/>
            <c:invertIfNegative val="0"/>
            <c:bubble3D val="0"/>
            <c:spPr>
              <a:gradFill>
                <a:gsLst>
                  <a:gs pos="31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FA1B-404E-8808-BE25B286B8CB}"/>
              </c:ext>
            </c:extLst>
          </c:dPt>
          <c:dPt>
            <c:idx val="3"/>
            <c:invertIfNegative val="0"/>
            <c:bubble3D val="0"/>
            <c:spPr>
              <a:gradFill>
                <a:gsLst>
                  <a:gs pos="31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FA1B-404E-8808-BE25B286B8CB}"/>
              </c:ext>
            </c:extLst>
          </c:dPt>
          <c:dPt>
            <c:idx val="4"/>
            <c:invertIfNegative val="0"/>
            <c:bubble3D val="0"/>
            <c:spPr>
              <a:gradFill>
                <a:gsLst>
                  <a:gs pos="31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FA1B-404E-8808-BE25B286B8CB}"/>
              </c:ext>
            </c:extLst>
          </c:dPt>
          <c:dPt>
            <c:idx val="5"/>
            <c:invertIfNegative val="0"/>
            <c:bubble3D val="0"/>
            <c:spPr>
              <a:gradFill>
                <a:gsLst>
                  <a:gs pos="31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FA1B-404E-8808-BE25B286B8CB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9AA5FAAF-2D10-4A28-81FF-D31F7B255050}" type="VALUE">
                      <a:rPr lang="en-US" baseline="0" smtClean="0"/>
                      <a:pPr/>
                      <a:t>[VALUE]</a:t>
                    </a:fld>
                    <a:endParaRPr lang="en-US"/>
                  </a:p>
                </c:rich>
              </c:tx>
              <c:dLblPos val="in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A1B-404E-8808-BE25B286B8CB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baseline="0"/>
                      <a:t> </a:t>
                    </a:r>
                    <a:fld id="{0207E730-C15D-465E-AC7C-5724641A3B76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dLblPos val="in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FA1B-404E-8808-BE25B286B8CB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baseline="0"/>
                      <a:t> </a:t>
                    </a:r>
                    <a:fld id="{32721BE5-370D-46DF-BACB-145125369270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dLblPos val="in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FA1B-404E-8808-BE25B286B8CB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baseline="0"/>
                      <a:t> </a:t>
                    </a:r>
                    <a:fld id="{9781EDCA-E2E7-4A0E-AC75-7806B74C8091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dLblPos val="in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FA1B-404E-8808-BE25B286B8CB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baseline="0"/>
                      <a:t> </a:t>
                    </a:r>
                    <a:fld id="{3BA4C1A5-950F-493C-A686-C33E60CCB682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dLblPos val="in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FA1B-404E-8808-BE25B286B8CB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 baseline="0"/>
                      <a:t> </a:t>
                    </a:r>
                    <a:fld id="{B5905454-63A9-4995-B36F-00EF9A64BE0E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dLblPos val="in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FA1B-404E-8808-BE25B286B8C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Connect with nature</c:v>
                </c:pt>
                <c:pt idx="1">
                  <c:v>Fitness or Exercise</c:v>
                </c:pt>
                <c:pt idx="2">
                  <c:v>Peace &amp; Quiet</c:v>
                </c:pt>
                <c:pt idx="3">
                  <c:v>Family Time</c:v>
                </c:pt>
                <c:pt idx="4">
                  <c:v>Events</c:v>
                </c:pt>
                <c:pt idx="5">
                  <c:v>Other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118</c:v>
                </c:pt>
                <c:pt idx="1">
                  <c:v>117</c:v>
                </c:pt>
                <c:pt idx="2">
                  <c:v>80</c:v>
                </c:pt>
                <c:pt idx="3">
                  <c:v>48</c:v>
                </c:pt>
                <c:pt idx="4">
                  <c:v>40</c:v>
                </c:pt>
                <c:pt idx="5">
                  <c:v>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F41-46C2-A762-BF81A98C93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1328676863"/>
        <c:axId val="1328683583"/>
      </c:barChart>
      <c:catAx>
        <c:axId val="1328676863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28683583"/>
        <c:crosses val="autoZero"/>
        <c:auto val="1"/>
        <c:lblAlgn val="ctr"/>
        <c:lblOffset val="100"/>
        <c:noMultiLvlLbl val="0"/>
      </c:catAx>
      <c:valAx>
        <c:axId val="13286835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2867686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aseline="0" dirty="0">
                <a:solidFill>
                  <a:schemeClr val="tx1"/>
                </a:solidFill>
              </a:rPr>
              <a:t>“Which local recreational areas in town </a:t>
            </a:r>
            <a:br>
              <a:rPr lang="en-US" sz="1800" baseline="0" dirty="0">
                <a:solidFill>
                  <a:schemeClr val="tx1"/>
                </a:solidFill>
              </a:rPr>
            </a:br>
            <a:r>
              <a:rPr lang="en-US" sz="1800" baseline="0" dirty="0">
                <a:solidFill>
                  <a:schemeClr val="tx1"/>
                </a:solidFill>
              </a:rPr>
              <a:t>do you visit the most?”</a:t>
            </a:r>
          </a:p>
        </c:rich>
      </c:tx>
      <c:layout>
        <c:manualLayout>
          <c:xMode val="edge"/>
          <c:yMode val="edge"/>
          <c:x val="0.23354197101741306"/>
          <c:y val="5.862522849990636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3078721095250024E-2"/>
          <c:y val="8.4811878302202826E-2"/>
          <c:w val="0.90301297193210395"/>
          <c:h val="0.800401601080485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What are the most important reasons why you spend time outdoors?</c:v>
                </c:pt>
              </c:strCache>
            </c:strRef>
          </c:tx>
          <c:spPr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flat">
              <a:bevelT w="50800" h="101600" prst="angle"/>
              <a:contourClr>
                <a:srgbClr val="000000"/>
              </a:contourClr>
            </a:sp3d>
          </c:spPr>
          <c:invertIfNegative val="0"/>
          <c:dPt>
            <c:idx val="0"/>
            <c:invertIfNegative val="0"/>
            <c:bubble3D val="0"/>
            <c:spPr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0-FA1B-404E-8808-BE25B286B8CB}"/>
              </c:ext>
            </c:extLst>
          </c:dPt>
          <c:dPt>
            <c:idx val="1"/>
            <c:invertIfNegative val="0"/>
            <c:bubble3D val="0"/>
            <c:spPr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FA1B-404E-8808-BE25B286B8CB}"/>
              </c:ext>
            </c:extLst>
          </c:dPt>
          <c:dPt>
            <c:idx val="2"/>
            <c:invertIfNegative val="0"/>
            <c:bubble3D val="0"/>
            <c:spPr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FA1B-404E-8808-BE25B286B8CB}"/>
              </c:ext>
            </c:extLst>
          </c:dPt>
          <c:dPt>
            <c:idx val="3"/>
            <c:invertIfNegative val="0"/>
            <c:bubble3D val="0"/>
            <c:spPr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FA1B-404E-8808-BE25B286B8CB}"/>
              </c:ext>
            </c:extLst>
          </c:dPt>
          <c:dPt>
            <c:idx val="4"/>
            <c:invertIfNegative val="0"/>
            <c:bubble3D val="0"/>
            <c:spPr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FA1B-404E-8808-BE25B286B8CB}"/>
              </c:ext>
            </c:extLst>
          </c:dPt>
          <c:dPt>
            <c:idx val="5"/>
            <c:invertIfNegative val="0"/>
            <c:bubble3D val="0"/>
            <c:spPr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FA1B-404E-8808-BE25B286B8CB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9AA5FAAF-2D10-4A28-81FF-D31F7B255050}" type="VALUE">
                      <a:rPr lang="en-US" baseline="0" smtClean="0"/>
                      <a:pPr/>
                      <a:t>[VALUE]</a:t>
                    </a:fld>
                    <a:endParaRPr lang="en-US"/>
                  </a:p>
                </c:rich>
              </c:tx>
              <c:dLblPos val="in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A1B-404E-8808-BE25B286B8CB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baseline="0"/>
                      <a:t> </a:t>
                    </a:r>
                    <a:fld id="{0207E730-C15D-465E-AC7C-5724641A3B76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dLblPos val="in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FA1B-404E-8808-BE25B286B8CB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baseline="0"/>
                      <a:t> </a:t>
                    </a:r>
                    <a:fld id="{32721BE5-370D-46DF-BACB-145125369270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dLblPos val="in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FA1B-404E-8808-BE25B286B8CB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baseline="0"/>
                      <a:t> </a:t>
                    </a:r>
                    <a:fld id="{9781EDCA-E2E7-4A0E-AC75-7806B74C8091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dLblPos val="in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FA1B-404E-8808-BE25B286B8CB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baseline="0"/>
                      <a:t> </a:t>
                    </a:r>
                    <a:fld id="{3BA4C1A5-950F-493C-A686-C33E60CCB682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dLblPos val="in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FA1B-404E-8808-BE25B286B8CB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 baseline="0"/>
                      <a:t> </a:t>
                    </a:r>
                    <a:fld id="{B5905454-63A9-4995-B36F-00EF9A64BE0E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dLblPos val="in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FA1B-404E-8808-BE25B286B8C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Coupeville Wharf</c:v>
                </c:pt>
                <c:pt idx="1">
                  <c:v>Town trails</c:v>
                </c:pt>
                <c:pt idx="2">
                  <c:v>Captain Coupe Boat Launch</c:v>
                </c:pt>
                <c:pt idx="3">
                  <c:v>Coupeville Town Park</c:v>
                </c:pt>
                <c:pt idx="4">
                  <c:v>Community Green</c:v>
                </c:pt>
                <c:pt idx="5">
                  <c:v>Other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111</c:v>
                </c:pt>
                <c:pt idx="1">
                  <c:v>102</c:v>
                </c:pt>
                <c:pt idx="2">
                  <c:v>62</c:v>
                </c:pt>
                <c:pt idx="3">
                  <c:v>61</c:v>
                </c:pt>
                <c:pt idx="4">
                  <c:v>49</c:v>
                </c:pt>
                <c:pt idx="5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F41-46C2-A762-BF81A98C93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1328676863"/>
        <c:axId val="1328683583"/>
      </c:barChart>
      <c:catAx>
        <c:axId val="1328676863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28683583"/>
        <c:crosses val="autoZero"/>
        <c:auto val="1"/>
        <c:lblAlgn val="ctr"/>
        <c:lblOffset val="100"/>
        <c:noMultiLvlLbl val="0"/>
      </c:catAx>
      <c:valAx>
        <c:axId val="13286835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2867686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aseline="0" dirty="0">
                <a:solidFill>
                  <a:schemeClr val="tx1"/>
                </a:solidFill>
              </a:rPr>
              <a:t>“Captain coupe boat launch”</a:t>
            </a:r>
          </a:p>
        </c:rich>
      </c:tx>
      <c:layout>
        <c:manualLayout>
          <c:xMode val="edge"/>
          <c:yMode val="edge"/>
          <c:x val="0.23354197101741306"/>
          <c:y val="5.862522849990636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3078721095250024E-2"/>
          <c:y val="8.4811878302202826E-2"/>
          <c:w val="0.90301297193210395"/>
          <c:h val="0.800401601080485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What are the most important reasons why you spend time outdoors?</c:v>
                </c:pt>
              </c:strCache>
            </c:strRef>
          </c:tx>
          <c:spPr>
            <a:gradFill>
              <a:gsLst>
                <a:gs pos="31000">
                  <a:srgbClr val="7BCACA"/>
                </a:gs>
                <a:gs pos="100000">
                  <a:schemeClr val="accent3">
                    <a:lumMod val="75000"/>
                  </a:schemeClr>
                </a:gs>
              </a:gsLst>
              <a:lin ang="5400000" scaled="1"/>
            </a:gra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flat">
              <a:bevelT w="50800" h="101600" prst="angle"/>
              <a:contourClr>
                <a:srgbClr val="000000"/>
              </a:contourClr>
            </a:sp3d>
          </c:spPr>
          <c:invertIfNegative val="0"/>
          <c:dPt>
            <c:idx val="0"/>
            <c:invertIfNegative val="0"/>
            <c:bubble3D val="0"/>
            <c:spPr>
              <a:gradFill>
                <a:gsLst>
                  <a:gs pos="31000">
                    <a:srgbClr val="7BCACA"/>
                  </a:gs>
                  <a:gs pos="100000">
                    <a:schemeClr val="accent3">
                      <a:lumMod val="75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0-FA1B-404E-8808-BE25B286B8CB}"/>
              </c:ext>
            </c:extLst>
          </c:dPt>
          <c:dPt>
            <c:idx val="1"/>
            <c:invertIfNegative val="0"/>
            <c:bubble3D val="0"/>
            <c:spPr>
              <a:gradFill>
                <a:gsLst>
                  <a:gs pos="31000">
                    <a:srgbClr val="7BCACA"/>
                  </a:gs>
                  <a:gs pos="100000">
                    <a:schemeClr val="accent3">
                      <a:lumMod val="75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FA1B-404E-8808-BE25B286B8CB}"/>
              </c:ext>
            </c:extLst>
          </c:dPt>
          <c:dPt>
            <c:idx val="2"/>
            <c:invertIfNegative val="0"/>
            <c:bubble3D val="0"/>
            <c:spPr>
              <a:gradFill>
                <a:gsLst>
                  <a:gs pos="31000">
                    <a:srgbClr val="7BCACA"/>
                  </a:gs>
                  <a:gs pos="100000">
                    <a:schemeClr val="accent3">
                      <a:lumMod val="75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FA1B-404E-8808-BE25B286B8CB}"/>
              </c:ext>
            </c:extLst>
          </c:dPt>
          <c:dPt>
            <c:idx val="3"/>
            <c:invertIfNegative val="0"/>
            <c:bubble3D val="0"/>
            <c:spPr>
              <a:gradFill>
                <a:gsLst>
                  <a:gs pos="31000">
                    <a:srgbClr val="7BCACA"/>
                  </a:gs>
                  <a:gs pos="100000">
                    <a:schemeClr val="accent3">
                      <a:lumMod val="75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FA1B-404E-8808-BE25B286B8CB}"/>
              </c:ext>
            </c:extLst>
          </c:dPt>
          <c:dPt>
            <c:idx val="4"/>
            <c:invertIfNegative val="0"/>
            <c:bubble3D val="0"/>
            <c:spPr>
              <a:gradFill>
                <a:gsLst>
                  <a:gs pos="31000">
                    <a:srgbClr val="7BCACA"/>
                  </a:gs>
                  <a:gs pos="100000">
                    <a:schemeClr val="accent3">
                      <a:lumMod val="75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FA1B-404E-8808-BE25B286B8CB}"/>
              </c:ext>
            </c:extLst>
          </c:dPt>
          <c:dPt>
            <c:idx val="5"/>
            <c:invertIfNegative val="0"/>
            <c:bubble3D val="0"/>
            <c:spPr>
              <a:gradFill>
                <a:gsLst>
                  <a:gs pos="31000">
                    <a:srgbClr val="7BCACA"/>
                  </a:gs>
                  <a:gs pos="100000">
                    <a:schemeClr val="accent3">
                      <a:lumMod val="75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FA1B-404E-8808-BE25B286B8CB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9AA5FAAF-2D10-4A28-81FF-D31F7B255050}" type="VALUE">
                      <a:rPr lang="en-US" baseline="0" smtClean="0"/>
                      <a:pPr/>
                      <a:t>[VALUE]</a:t>
                    </a:fld>
                    <a:endParaRPr lang="en-US"/>
                  </a:p>
                </c:rich>
              </c:tx>
              <c:dLblPos val="in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A1B-404E-8808-BE25B286B8CB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baseline="0"/>
                      <a:t> </a:t>
                    </a:r>
                    <a:fld id="{0207E730-C15D-465E-AC7C-5724641A3B76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dLblPos val="in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FA1B-404E-8808-BE25B286B8CB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baseline="0"/>
                      <a:t> </a:t>
                    </a:r>
                    <a:fld id="{32721BE5-370D-46DF-BACB-145125369270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dLblPos val="in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FA1B-404E-8808-BE25B286B8CB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baseline="0"/>
                      <a:t> </a:t>
                    </a:r>
                    <a:fld id="{9781EDCA-E2E7-4A0E-AC75-7806B74C8091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dLblPos val="in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FA1B-404E-8808-BE25B286B8CB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baseline="0"/>
                      <a:t> </a:t>
                    </a:r>
                    <a:fld id="{3BA4C1A5-950F-493C-A686-C33E60CCB682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dLblPos val="in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FA1B-404E-8808-BE25B286B8CB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 baseline="0"/>
                      <a:t> </a:t>
                    </a:r>
                    <a:fld id="{B5905454-63A9-4995-B36F-00EF9A64BE0E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dLblPos val="in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FA1B-404E-8808-BE25B286B8C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Repair/Lengthen boat launch</c:v>
                </c:pt>
                <c:pt idx="1">
                  <c:v>Create non-motorized boat ramp</c:v>
                </c:pt>
                <c:pt idx="2">
                  <c:v>Add Kayak/Dinghy storage</c:v>
                </c:pt>
                <c:pt idx="3">
                  <c:v>Improve parking</c:v>
                </c:pt>
                <c:pt idx="4">
                  <c:v>Bring back RV dump station</c:v>
                </c:pt>
                <c:pt idx="5">
                  <c:v>Don't use the facilities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36</c:v>
                </c:pt>
                <c:pt idx="1">
                  <c:v>23</c:v>
                </c:pt>
                <c:pt idx="2">
                  <c:v>14</c:v>
                </c:pt>
                <c:pt idx="3">
                  <c:v>6</c:v>
                </c:pt>
                <c:pt idx="4">
                  <c:v>2</c:v>
                </c:pt>
                <c:pt idx="5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F41-46C2-A762-BF81A98C93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1328676863"/>
        <c:axId val="1328683583"/>
      </c:barChart>
      <c:catAx>
        <c:axId val="1328676863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28683583"/>
        <c:crosses val="autoZero"/>
        <c:auto val="1"/>
        <c:lblAlgn val="ctr"/>
        <c:lblOffset val="100"/>
        <c:noMultiLvlLbl val="0"/>
      </c:catAx>
      <c:valAx>
        <c:axId val="13286835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2867686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aseline="0" dirty="0">
                <a:solidFill>
                  <a:schemeClr val="tx1"/>
                </a:solidFill>
              </a:rPr>
              <a:t>“playground equipment”</a:t>
            </a:r>
          </a:p>
        </c:rich>
      </c:tx>
      <c:layout>
        <c:manualLayout>
          <c:xMode val="edge"/>
          <c:yMode val="edge"/>
          <c:x val="0.23354197101741306"/>
          <c:y val="5.862522849990636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3078721095250024E-2"/>
          <c:y val="8.4811878302202826E-2"/>
          <c:w val="0.90301297193210395"/>
          <c:h val="0.800401601080485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Playground Equipment</c:v>
                </c:pt>
              </c:strCache>
            </c:strRef>
          </c:tx>
          <c:spPr>
            <a:gradFill>
              <a:gsLst>
                <a:gs pos="31000">
                  <a:srgbClr val="7BCACA"/>
                </a:gs>
                <a:gs pos="100000">
                  <a:schemeClr val="tx2">
                    <a:lumMod val="75000"/>
                    <a:lumOff val="25000"/>
                  </a:schemeClr>
                </a:gs>
              </a:gsLst>
              <a:lin ang="5400000" scaled="1"/>
            </a:gra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flat">
              <a:bevelT w="50800" h="101600" prst="angle"/>
              <a:contourClr>
                <a:srgbClr val="000000"/>
              </a:contourClr>
            </a:sp3d>
          </c:spPr>
          <c:invertIfNegative val="0"/>
          <c:dPt>
            <c:idx val="0"/>
            <c:invertIfNegative val="0"/>
            <c:bubble3D val="0"/>
            <c:spPr>
              <a:gradFill>
                <a:gsLst>
                  <a:gs pos="31000">
                    <a:srgbClr val="7BCACA"/>
                  </a:gs>
                  <a:gs pos="100000">
                    <a:schemeClr val="tx2">
                      <a:lumMod val="75000"/>
                      <a:lumOff val="25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0-FA1B-404E-8808-BE25B286B8CB}"/>
              </c:ext>
            </c:extLst>
          </c:dPt>
          <c:dPt>
            <c:idx val="1"/>
            <c:invertIfNegative val="0"/>
            <c:bubble3D val="0"/>
            <c:spPr>
              <a:gradFill>
                <a:gsLst>
                  <a:gs pos="31000">
                    <a:srgbClr val="7BCACA"/>
                  </a:gs>
                  <a:gs pos="100000">
                    <a:schemeClr val="tx2">
                      <a:lumMod val="75000"/>
                      <a:lumOff val="25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FA1B-404E-8808-BE25B286B8CB}"/>
              </c:ext>
            </c:extLst>
          </c:dPt>
          <c:dPt>
            <c:idx val="2"/>
            <c:invertIfNegative val="0"/>
            <c:bubble3D val="0"/>
            <c:spPr>
              <a:gradFill>
                <a:gsLst>
                  <a:gs pos="31000">
                    <a:srgbClr val="7BCACA"/>
                  </a:gs>
                  <a:gs pos="100000">
                    <a:schemeClr val="tx2">
                      <a:lumMod val="75000"/>
                      <a:lumOff val="25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FA1B-404E-8808-BE25B286B8CB}"/>
              </c:ext>
            </c:extLst>
          </c:dPt>
          <c:dPt>
            <c:idx val="3"/>
            <c:invertIfNegative val="0"/>
            <c:bubble3D val="0"/>
            <c:spPr>
              <a:gradFill>
                <a:gsLst>
                  <a:gs pos="31000">
                    <a:srgbClr val="7BCACA"/>
                  </a:gs>
                  <a:gs pos="100000">
                    <a:schemeClr val="tx2">
                      <a:lumMod val="75000"/>
                      <a:lumOff val="25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FA1B-404E-8808-BE25B286B8CB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9AA5FAAF-2D10-4A28-81FF-D31F7B255050}" type="VALUE">
                      <a:rPr lang="en-US" baseline="0" smtClean="0"/>
                      <a:pPr/>
                      <a:t>[VALUE]</a:t>
                    </a:fld>
                    <a:endParaRPr lang="en-US"/>
                  </a:p>
                </c:rich>
              </c:tx>
              <c:dLblPos val="in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A1B-404E-8808-BE25B286B8CB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baseline="0"/>
                      <a:t> </a:t>
                    </a:r>
                    <a:fld id="{0207E730-C15D-465E-AC7C-5724641A3B76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dLblPos val="in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FA1B-404E-8808-BE25B286B8CB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baseline="0"/>
                      <a:t> </a:t>
                    </a:r>
                    <a:fld id="{32721BE5-370D-46DF-BACB-145125369270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dLblPos val="in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FA1B-404E-8808-BE25B286B8CB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baseline="0"/>
                      <a:t> </a:t>
                    </a:r>
                    <a:fld id="{9781EDCA-E2E7-4A0E-AC75-7806B74C8091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dLblPos val="in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FA1B-404E-8808-BE25B286B8C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Update equipment in Town Park</c:v>
                </c:pt>
                <c:pt idx="1">
                  <c:v>Add a toddler playground somewhere</c:v>
                </c:pt>
                <c:pt idx="2">
                  <c:v>Update equipment in Lion's Park</c:v>
                </c:pt>
                <c:pt idx="3">
                  <c:v>Add equipment to Summit Loop Park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26</c:v>
                </c:pt>
                <c:pt idx="1">
                  <c:v>15</c:v>
                </c:pt>
                <c:pt idx="2">
                  <c:v>11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F41-46C2-A762-BF81A98C93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1328676863"/>
        <c:axId val="1328683583"/>
      </c:barChart>
      <c:catAx>
        <c:axId val="1328676863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28683583"/>
        <c:crosses val="autoZero"/>
        <c:auto val="1"/>
        <c:lblAlgn val="ctr"/>
        <c:lblOffset val="100"/>
        <c:noMultiLvlLbl val="0"/>
      </c:catAx>
      <c:valAx>
        <c:axId val="13286835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2867686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aseline="0" dirty="0">
                <a:solidFill>
                  <a:schemeClr val="tx1"/>
                </a:solidFill>
              </a:rPr>
              <a:t>“new recreation”</a:t>
            </a:r>
          </a:p>
        </c:rich>
      </c:tx>
      <c:layout>
        <c:manualLayout>
          <c:xMode val="edge"/>
          <c:yMode val="edge"/>
          <c:x val="0.32832215748063814"/>
          <c:y val="0.1298130059640783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3078721095250024E-2"/>
          <c:y val="8.4811878302202826E-2"/>
          <c:w val="0.90301297193210395"/>
          <c:h val="0.800401601080485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Playground Equipment</c:v>
                </c:pt>
              </c:strCache>
            </c:strRef>
          </c:tx>
          <c:spPr>
            <a:gradFill>
              <a:gsLst>
                <a:gs pos="31000">
                  <a:schemeClr val="accent5">
                    <a:lumMod val="40000"/>
                    <a:lumOff val="6000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5400000" scaled="1"/>
            </a:gra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flat">
              <a:bevelT w="50800" h="101600" prst="angle"/>
              <a:contourClr>
                <a:srgbClr val="000000"/>
              </a:contourClr>
            </a:sp3d>
          </c:spPr>
          <c:invertIfNegative val="0"/>
          <c:dPt>
            <c:idx val="0"/>
            <c:invertIfNegative val="0"/>
            <c:bubble3D val="0"/>
            <c:spPr>
              <a:gradFill>
                <a:gsLst>
                  <a:gs pos="31000">
                    <a:schemeClr val="accent5">
                      <a:lumMod val="40000"/>
                      <a:lumOff val="60000"/>
                    </a:schemeClr>
                  </a:gs>
                  <a:gs pos="100000">
                    <a:schemeClr val="accent5">
                      <a:lumMod val="75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0-FA1B-404E-8808-BE25B286B8CB}"/>
              </c:ext>
            </c:extLst>
          </c:dPt>
          <c:dPt>
            <c:idx val="1"/>
            <c:invertIfNegative val="0"/>
            <c:bubble3D val="0"/>
            <c:spPr>
              <a:gradFill>
                <a:gsLst>
                  <a:gs pos="31000">
                    <a:schemeClr val="accent5">
                      <a:lumMod val="40000"/>
                      <a:lumOff val="60000"/>
                    </a:schemeClr>
                  </a:gs>
                  <a:gs pos="100000">
                    <a:schemeClr val="accent5">
                      <a:lumMod val="75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FA1B-404E-8808-BE25B286B8CB}"/>
              </c:ext>
            </c:extLst>
          </c:dPt>
          <c:dPt>
            <c:idx val="2"/>
            <c:invertIfNegative val="0"/>
            <c:bubble3D val="0"/>
            <c:spPr>
              <a:gradFill>
                <a:gsLst>
                  <a:gs pos="31000">
                    <a:schemeClr val="accent5">
                      <a:lumMod val="40000"/>
                      <a:lumOff val="60000"/>
                    </a:schemeClr>
                  </a:gs>
                  <a:gs pos="100000">
                    <a:schemeClr val="accent5">
                      <a:lumMod val="75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FA1B-404E-8808-BE25B286B8CB}"/>
              </c:ext>
            </c:extLst>
          </c:dPt>
          <c:dPt>
            <c:idx val="3"/>
            <c:invertIfNegative val="0"/>
            <c:bubble3D val="0"/>
            <c:spPr>
              <a:gradFill>
                <a:gsLst>
                  <a:gs pos="31000">
                    <a:schemeClr val="accent5">
                      <a:lumMod val="40000"/>
                      <a:lumOff val="60000"/>
                    </a:schemeClr>
                  </a:gs>
                  <a:gs pos="100000">
                    <a:schemeClr val="accent5">
                      <a:lumMod val="75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FA1B-404E-8808-BE25B286B8CB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9AA5FAAF-2D10-4A28-81FF-D31F7B255050}" type="VALUE">
                      <a:rPr lang="en-US" baseline="0" smtClean="0"/>
                      <a:pPr/>
                      <a:t>[VALUE]</a:t>
                    </a:fld>
                    <a:endParaRPr lang="en-US"/>
                  </a:p>
                </c:rich>
              </c:tx>
              <c:dLblPos val="in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A1B-404E-8808-BE25B286B8CB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baseline="0"/>
                      <a:t> </a:t>
                    </a:r>
                    <a:fld id="{0207E730-C15D-465E-AC7C-5724641A3B76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dLblPos val="in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FA1B-404E-8808-BE25B286B8CB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baseline="0"/>
                      <a:t> </a:t>
                    </a:r>
                    <a:fld id="{32721BE5-370D-46DF-BACB-145125369270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dLblPos val="in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FA1B-404E-8808-BE25B286B8CB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baseline="0"/>
                      <a:t> </a:t>
                    </a:r>
                    <a:fld id="{9781EDCA-E2E7-4A0E-AC75-7806B74C8091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dLblPos val="in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FA1B-404E-8808-BE25B286B8CB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baseline="0"/>
                      <a:t> </a:t>
                    </a:r>
                    <a:fld id="{DCD64FF4-8F7B-4A9A-A905-35F2E30510AF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dLblPos val="in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924F-415A-A30D-1CBBDA1155E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Pickleball Courts</c:v>
                </c:pt>
                <c:pt idx="1">
                  <c:v>Gathering Spaces</c:v>
                </c:pt>
                <c:pt idx="2">
                  <c:v>Covered recreation area</c:v>
                </c:pt>
                <c:pt idx="3">
                  <c:v>Exercise stations</c:v>
                </c:pt>
                <c:pt idx="4">
                  <c:v>Frisbee golf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40</c:v>
                </c:pt>
                <c:pt idx="1">
                  <c:v>15</c:v>
                </c:pt>
                <c:pt idx="2">
                  <c:v>12</c:v>
                </c:pt>
                <c:pt idx="3">
                  <c:v>12</c:v>
                </c:pt>
                <c:pt idx="4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F41-46C2-A762-BF81A98C93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1328676863"/>
        <c:axId val="1328683583"/>
      </c:barChart>
      <c:catAx>
        <c:axId val="1328676863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28683583"/>
        <c:crosses val="autoZero"/>
        <c:auto val="1"/>
        <c:lblAlgn val="ctr"/>
        <c:lblOffset val="100"/>
        <c:noMultiLvlLbl val="0"/>
      </c:catAx>
      <c:valAx>
        <c:axId val="13286835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2867686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aseline="0" dirty="0">
                <a:solidFill>
                  <a:schemeClr val="tx1"/>
                </a:solidFill>
              </a:rPr>
              <a:t>“paths and trails”</a:t>
            </a:r>
          </a:p>
        </c:rich>
      </c:tx>
      <c:layout>
        <c:manualLayout>
          <c:xMode val="edge"/>
          <c:yMode val="edge"/>
          <c:x val="0.49270654337779418"/>
          <c:y val="0.1863444763032737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3078721095250024E-2"/>
          <c:y val="8.4811878302202826E-2"/>
          <c:w val="0.90301297193210395"/>
          <c:h val="0.800401601080485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Playground Equipment</c:v>
                </c:pt>
              </c:strCache>
            </c:strRef>
          </c:tx>
          <c:spPr>
            <a:gradFill>
              <a:gsLst>
                <a:gs pos="31000">
                  <a:schemeClr val="tx2">
                    <a:lumMod val="50000"/>
                    <a:lumOff val="50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5400000" scaled="1"/>
            </a:gra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flat">
              <a:bevelT w="50800" h="101600" prst="angle"/>
              <a:contourClr>
                <a:srgbClr val="000000"/>
              </a:contourClr>
            </a:sp3d>
          </c:spPr>
          <c:invertIfNegative val="0"/>
          <c:dPt>
            <c:idx val="0"/>
            <c:invertIfNegative val="0"/>
            <c:bubble3D val="0"/>
            <c:spPr>
              <a:gradFill>
                <a:gsLst>
                  <a:gs pos="31000">
                    <a:schemeClr val="tx2">
                      <a:lumMod val="50000"/>
                      <a:lumOff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0-FA1B-404E-8808-BE25B286B8CB}"/>
              </c:ext>
            </c:extLst>
          </c:dPt>
          <c:dPt>
            <c:idx val="1"/>
            <c:invertIfNegative val="0"/>
            <c:bubble3D val="0"/>
            <c:spPr>
              <a:gradFill>
                <a:gsLst>
                  <a:gs pos="31000">
                    <a:schemeClr val="tx2">
                      <a:lumMod val="50000"/>
                      <a:lumOff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FA1B-404E-8808-BE25B286B8CB}"/>
              </c:ext>
            </c:extLst>
          </c:dPt>
          <c:dPt>
            <c:idx val="2"/>
            <c:invertIfNegative val="0"/>
            <c:bubble3D val="0"/>
            <c:spPr>
              <a:gradFill>
                <a:gsLst>
                  <a:gs pos="31000">
                    <a:schemeClr val="tx2">
                      <a:lumMod val="50000"/>
                      <a:lumOff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FA1B-404E-8808-BE25B286B8CB}"/>
              </c:ext>
            </c:extLst>
          </c:dPt>
          <c:dPt>
            <c:idx val="3"/>
            <c:invertIfNegative val="0"/>
            <c:bubble3D val="0"/>
            <c:spPr>
              <a:gradFill>
                <a:gsLst>
                  <a:gs pos="31000">
                    <a:schemeClr val="tx2">
                      <a:lumMod val="50000"/>
                      <a:lumOff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FA1B-404E-8808-BE25B286B8CB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9AA5FAAF-2D10-4A28-81FF-D31F7B255050}" type="VALUE">
                      <a:rPr lang="en-US" baseline="0" smtClean="0"/>
                      <a:pPr/>
                      <a:t>[VALUE]</a:t>
                    </a:fld>
                    <a:endParaRPr lang="en-US"/>
                  </a:p>
                </c:rich>
              </c:tx>
              <c:dLblPos val="in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A1B-404E-8808-BE25B286B8CB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baseline="0"/>
                      <a:t> </a:t>
                    </a:r>
                    <a:fld id="{0207E730-C15D-465E-AC7C-5724641A3B76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dLblPos val="in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FA1B-404E-8808-BE25B286B8CB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baseline="0"/>
                      <a:t> </a:t>
                    </a:r>
                    <a:fld id="{32721BE5-370D-46DF-BACB-145125369270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dLblPos val="in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FA1B-404E-8808-BE25B286B8CB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baseline="0"/>
                      <a:t> </a:t>
                    </a:r>
                    <a:fld id="{9781EDCA-E2E7-4A0E-AC75-7806B74C8091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dLblPos val="in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FA1B-404E-8808-BE25B286B8C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No preference, as long as they are maintained</c:v>
                </c:pt>
                <c:pt idx="1">
                  <c:v>Packed gravel</c:v>
                </c:pt>
                <c:pt idx="2">
                  <c:v>Asphalt</c:v>
                </c:pt>
                <c:pt idx="3">
                  <c:v>I don't use the paths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102</c:v>
                </c:pt>
                <c:pt idx="1">
                  <c:v>47</c:v>
                </c:pt>
                <c:pt idx="2">
                  <c:v>19</c:v>
                </c:pt>
                <c:pt idx="3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F41-46C2-A762-BF81A98C93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1328676863"/>
        <c:axId val="1328683583"/>
      </c:barChart>
      <c:catAx>
        <c:axId val="1328676863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28683583"/>
        <c:crosses val="autoZero"/>
        <c:auto val="1"/>
        <c:lblAlgn val="ctr"/>
        <c:lblOffset val="100"/>
        <c:noMultiLvlLbl val="0"/>
      </c:catAx>
      <c:valAx>
        <c:axId val="13286835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2867686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aseline="0" dirty="0">
                <a:solidFill>
                  <a:schemeClr val="tx1"/>
                </a:solidFill>
              </a:rPr>
              <a:t>“where would you like to see more paths?”</a:t>
            </a:r>
          </a:p>
        </c:rich>
      </c:tx>
      <c:layout>
        <c:manualLayout>
          <c:xMode val="edge"/>
          <c:yMode val="edge"/>
          <c:x val="0.27288052938838797"/>
          <c:y val="9.421911723199236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3078721095250024E-2"/>
          <c:y val="8.4811878302202826E-2"/>
          <c:w val="0.90301297193210395"/>
          <c:h val="0.800401601080485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Playground Equipment</c:v>
                </c:pt>
              </c:strCache>
            </c:strRef>
          </c:tx>
          <c:spPr>
            <a:gradFill>
              <a:gsLst>
                <a:gs pos="31000">
                  <a:schemeClr val="tx2">
                    <a:lumMod val="50000"/>
                    <a:lumOff val="50000"/>
                  </a:schemeClr>
                </a:gs>
                <a:gs pos="100000">
                  <a:schemeClr val="accent6">
                    <a:lumMod val="75000"/>
                  </a:schemeClr>
                </a:gs>
              </a:gsLst>
              <a:lin ang="5400000" scaled="1"/>
            </a:gra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flat">
              <a:bevelT w="50800" h="101600" prst="angle"/>
              <a:contourClr>
                <a:srgbClr val="000000"/>
              </a:contourClr>
            </a:sp3d>
          </c:spPr>
          <c:invertIfNegative val="0"/>
          <c:dPt>
            <c:idx val="0"/>
            <c:invertIfNegative val="0"/>
            <c:bubble3D val="0"/>
            <c:spPr>
              <a:gradFill>
                <a:gsLst>
                  <a:gs pos="31000">
                    <a:schemeClr val="tx2">
                      <a:lumMod val="50000"/>
                      <a:lumOff val="50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0-FA1B-404E-8808-BE25B286B8CB}"/>
              </c:ext>
            </c:extLst>
          </c:dPt>
          <c:dPt>
            <c:idx val="1"/>
            <c:invertIfNegative val="0"/>
            <c:bubble3D val="0"/>
            <c:spPr>
              <a:gradFill>
                <a:gsLst>
                  <a:gs pos="31000">
                    <a:schemeClr val="tx2">
                      <a:lumMod val="50000"/>
                      <a:lumOff val="50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FA1B-404E-8808-BE25B286B8CB}"/>
              </c:ext>
            </c:extLst>
          </c:dPt>
          <c:dPt>
            <c:idx val="2"/>
            <c:invertIfNegative val="0"/>
            <c:bubble3D val="0"/>
            <c:spPr>
              <a:gradFill>
                <a:gsLst>
                  <a:gs pos="31000">
                    <a:schemeClr val="tx2">
                      <a:lumMod val="50000"/>
                      <a:lumOff val="50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FA1B-404E-8808-BE25B286B8CB}"/>
              </c:ext>
            </c:extLst>
          </c:dPt>
          <c:dPt>
            <c:idx val="3"/>
            <c:invertIfNegative val="0"/>
            <c:bubble3D val="0"/>
            <c:spPr>
              <a:gradFill>
                <a:gsLst>
                  <a:gs pos="31000">
                    <a:schemeClr val="tx2">
                      <a:lumMod val="50000"/>
                      <a:lumOff val="50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FA1B-404E-8808-BE25B286B8CB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9AA5FAAF-2D10-4A28-81FF-D31F7B255050}" type="VALUE">
                      <a:rPr lang="en-US" baseline="0" smtClean="0"/>
                      <a:pPr/>
                      <a:t>[VALUE]</a:t>
                    </a:fld>
                    <a:endParaRPr lang="en-US"/>
                  </a:p>
                </c:rich>
              </c:tx>
              <c:dLblPos val="in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A1B-404E-8808-BE25B286B8CB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baseline="0"/>
                      <a:t> </a:t>
                    </a:r>
                    <a:fld id="{0207E730-C15D-465E-AC7C-5724641A3B76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dLblPos val="in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FA1B-404E-8808-BE25B286B8CB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baseline="0"/>
                      <a:t> </a:t>
                    </a:r>
                    <a:fld id="{32721BE5-370D-46DF-BACB-145125369270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dLblPos val="in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FA1B-404E-8808-BE25B286B8CB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baseline="0"/>
                      <a:t> </a:t>
                    </a:r>
                    <a:fld id="{9781EDCA-E2E7-4A0E-AC75-7806B74C8091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dLblPos val="in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FA1B-404E-8808-BE25B286B8CB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baseline="0"/>
                      <a:t> </a:t>
                    </a:r>
                    <a:fld id="{FA3040CD-EFFE-40E6-890E-3FB3C0942EE6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dLblPos val="in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C300-4387-8544-57A77725D79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6th Street</c:v>
                </c:pt>
                <c:pt idx="1">
                  <c:v>4th Street</c:v>
                </c:pt>
                <c:pt idx="2">
                  <c:v>3rd Street</c:v>
                </c:pt>
                <c:pt idx="3">
                  <c:v>Penn Loop</c:v>
                </c:pt>
                <c:pt idx="4">
                  <c:v>Summit Loop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27</c:v>
                </c:pt>
                <c:pt idx="1">
                  <c:v>27</c:v>
                </c:pt>
                <c:pt idx="2">
                  <c:v>12</c:v>
                </c:pt>
                <c:pt idx="3">
                  <c:v>5</c:v>
                </c:pt>
                <c:pt idx="4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F41-46C2-A762-BF81A98C93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1328676863"/>
        <c:axId val="1328683583"/>
      </c:barChart>
      <c:catAx>
        <c:axId val="1328676863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28683583"/>
        <c:crosses val="autoZero"/>
        <c:auto val="1"/>
        <c:lblAlgn val="ctr"/>
        <c:lblOffset val="100"/>
        <c:noMultiLvlLbl val="0"/>
      </c:catAx>
      <c:valAx>
        <c:axId val="13286835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2867686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aseline="0" dirty="0">
                <a:solidFill>
                  <a:schemeClr val="tx1"/>
                </a:solidFill>
              </a:rPr>
              <a:t>“where would you like to see more </a:t>
            </a:r>
          </a:p>
          <a:p>
            <a:pPr>
              <a:defRPr/>
            </a:pPr>
            <a:r>
              <a:rPr lang="en-US" sz="1800" baseline="0" dirty="0">
                <a:solidFill>
                  <a:schemeClr val="tx1"/>
                </a:solidFill>
              </a:rPr>
              <a:t>bike lanes added?”</a:t>
            </a:r>
          </a:p>
        </c:rich>
      </c:tx>
      <c:layout>
        <c:manualLayout>
          <c:xMode val="edge"/>
          <c:yMode val="edge"/>
          <c:x val="0.258071125253509"/>
          <c:y val="3.140637241066412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3078721095250024E-2"/>
          <c:y val="8.4811878302202826E-2"/>
          <c:w val="0.90301297193210395"/>
          <c:h val="0.800401601080485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Playground Equipment</c:v>
                </c:pt>
              </c:strCache>
            </c:strRef>
          </c:tx>
          <c:spPr>
            <a:gradFill>
              <a:gsLst>
                <a:gs pos="31000">
                  <a:schemeClr val="tx2">
                    <a:lumMod val="50000"/>
                    <a:lumOff val="5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5400000" scaled="1"/>
            </a:gra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flat">
              <a:bevelT w="50800" h="101600" prst="angle"/>
              <a:contourClr>
                <a:srgbClr val="000000"/>
              </a:contourClr>
            </a:sp3d>
          </c:spPr>
          <c:invertIfNegative val="0"/>
          <c:dPt>
            <c:idx val="0"/>
            <c:invertIfNegative val="0"/>
            <c:bubble3D val="0"/>
            <c:spPr>
              <a:gradFill>
                <a:gsLst>
                  <a:gs pos="31000">
                    <a:schemeClr val="tx2">
                      <a:lumMod val="50000"/>
                      <a:lumOff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0-FA1B-404E-8808-BE25B286B8CB}"/>
              </c:ext>
            </c:extLst>
          </c:dPt>
          <c:dPt>
            <c:idx val="1"/>
            <c:invertIfNegative val="0"/>
            <c:bubble3D val="0"/>
            <c:spPr>
              <a:gradFill>
                <a:gsLst>
                  <a:gs pos="31000">
                    <a:schemeClr val="tx2">
                      <a:lumMod val="50000"/>
                      <a:lumOff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FA1B-404E-8808-BE25B286B8CB}"/>
              </c:ext>
            </c:extLst>
          </c:dPt>
          <c:dPt>
            <c:idx val="2"/>
            <c:invertIfNegative val="0"/>
            <c:bubble3D val="0"/>
            <c:spPr>
              <a:gradFill>
                <a:gsLst>
                  <a:gs pos="31000">
                    <a:schemeClr val="tx2">
                      <a:lumMod val="50000"/>
                      <a:lumOff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FA1B-404E-8808-BE25B286B8CB}"/>
              </c:ext>
            </c:extLst>
          </c:dPt>
          <c:dPt>
            <c:idx val="3"/>
            <c:invertIfNegative val="0"/>
            <c:bubble3D val="0"/>
            <c:spPr>
              <a:gradFill>
                <a:gsLst>
                  <a:gs pos="31000">
                    <a:schemeClr val="tx2">
                      <a:lumMod val="50000"/>
                      <a:lumOff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FA1B-404E-8808-BE25B286B8CB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9AA5FAAF-2D10-4A28-81FF-D31F7B255050}" type="VALUE">
                      <a:rPr lang="en-US" baseline="0" smtClean="0"/>
                      <a:pPr/>
                      <a:t>[VALUE]</a:t>
                    </a:fld>
                    <a:endParaRPr lang="en-US"/>
                  </a:p>
                </c:rich>
              </c:tx>
              <c:dLblPos val="in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A1B-404E-8808-BE25B286B8CB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baseline="0"/>
                      <a:t> </a:t>
                    </a:r>
                    <a:fld id="{0207E730-C15D-465E-AC7C-5724641A3B76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dLblPos val="in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FA1B-404E-8808-BE25B286B8CB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baseline="0"/>
                      <a:t> </a:t>
                    </a:r>
                    <a:fld id="{32721BE5-370D-46DF-BACB-145125369270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dLblPos val="in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FA1B-404E-8808-BE25B286B8CB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baseline="0"/>
                      <a:t> </a:t>
                    </a:r>
                    <a:fld id="{9781EDCA-E2E7-4A0E-AC75-7806B74C8091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dLblPos val="in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FA1B-404E-8808-BE25B286B8CB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baseline="0"/>
                      <a:t> </a:t>
                    </a:r>
                    <a:fld id="{46FCB009-E309-4A10-A8A5-7D0F18684138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dLblPos val="in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C300-4387-8544-57A77725D79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Parker Road</c:v>
                </c:pt>
                <c:pt idx="1">
                  <c:v>Broadway</c:v>
                </c:pt>
                <c:pt idx="2">
                  <c:v>South Main</c:v>
                </c:pt>
                <c:pt idx="3">
                  <c:v>6th Street</c:v>
                </c:pt>
                <c:pt idx="4">
                  <c:v>Do not use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37</c:v>
                </c:pt>
                <c:pt idx="1">
                  <c:v>15</c:v>
                </c:pt>
                <c:pt idx="2">
                  <c:v>10</c:v>
                </c:pt>
                <c:pt idx="3">
                  <c:v>9</c:v>
                </c:pt>
                <c:pt idx="4">
                  <c:v>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F41-46C2-A762-BF81A98C93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1328676863"/>
        <c:axId val="1328683583"/>
      </c:barChart>
      <c:catAx>
        <c:axId val="1328676863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28683583"/>
        <c:crosses val="autoZero"/>
        <c:auto val="1"/>
        <c:lblAlgn val="ctr"/>
        <c:lblOffset val="100"/>
        <c:noMultiLvlLbl val="0"/>
      </c:catAx>
      <c:valAx>
        <c:axId val="13286835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2867686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1AD22CD-68FF-4A93-AAD5-1688E4FA266D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F64AD14-09EA-4A47-BC39-4AE9EBB85C7A}">
      <dgm:prSet custT="1"/>
      <dgm:spPr/>
      <dgm:t>
        <a:bodyPr/>
        <a:lstStyle/>
        <a:p>
          <a:r>
            <a:rPr lang="en-US" sz="2000" dirty="0"/>
            <a:t>Review inventory of existing park and recreation facilities</a:t>
          </a:r>
        </a:p>
      </dgm:t>
    </dgm:pt>
    <dgm:pt modelId="{F7FE86A8-28A9-442A-A960-E889E4C4EB7D}" type="parTrans" cxnId="{D5FE6F21-CD82-4F0E-B9F8-9805F6BCE57B}">
      <dgm:prSet/>
      <dgm:spPr/>
      <dgm:t>
        <a:bodyPr/>
        <a:lstStyle/>
        <a:p>
          <a:endParaRPr lang="en-US"/>
        </a:p>
      </dgm:t>
    </dgm:pt>
    <dgm:pt modelId="{EED42659-BBB8-4F27-85DF-611D569C5450}" type="sibTrans" cxnId="{D5FE6F21-CD82-4F0E-B9F8-9805F6BCE57B}">
      <dgm:prSet/>
      <dgm:spPr/>
      <dgm:t>
        <a:bodyPr/>
        <a:lstStyle/>
        <a:p>
          <a:endParaRPr lang="en-US"/>
        </a:p>
      </dgm:t>
    </dgm:pt>
    <dgm:pt modelId="{4BC5BD8F-60EE-4D90-9125-F0A544BC3832}">
      <dgm:prSet custT="1"/>
      <dgm:spPr/>
      <dgm:t>
        <a:bodyPr/>
        <a:lstStyle/>
        <a:p>
          <a:r>
            <a:rPr lang="en-US" sz="1800" dirty="0"/>
            <a:t>Amenities </a:t>
          </a:r>
        </a:p>
      </dgm:t>
    </dgm:pt>
    <dgm:pt modelId="{A5A09D1D-E823-473E-B563-A77E2D8D06E1}" type="parTrans" cxnId="{EEC9F403-5E5E-42A3-89BE-46810BBC3303}">
      <dgm:prSet/>
      <dgm:spPr/>
      <dgm:t>
        <a:bodyPr/>
        <a:lstStyle/>
        <a:p>
          <a:endParaRPr lang="en-US"/>
        </a:p>
      </dgm:t>
    </dgm:pt>
    <dgm:pt modelId="{6219B256-84C5-4C21-BA55-51301DD7559A}" type="sibTrans" cxnId="{EEC9F403-5E5E-42A3-89BE-46810BBC3303}">
      <dgm:prSet/>
      <dgm:spPr/>
      <dgm:t>
        <a:bodyPr/>
        <a:lstStyle/>
        <a:p>
          <a:endParaRPr lang="en-US"/>
        </a:p>
      </dgm:t>
    </dgm:pt>
    <dgm:pt modelId="{43ABFF47-31FB-4988-BFBA-BE97098A5F70}">
      <dgm:prSet custT="1"/>
      <dgm:spPr/>
      <dgm:t>
        <a:bodyPr/>
        <a:lstStyle/>
        <a:p>
          <a:r>
            <a:rPr lang="en-US" sz="1800" dirty="0"/>
            <a:t>Uses  </a:t>
          </a:r>
        </a:p>
      </dgm:t>
    </dgm:pt>
    <dgm:pt modelId="{0DA20253-7540-4994-AC30-4BD695DE9DB7}" type="parTrans" cxnId="{A4EE4AB4-D555-4CFE-8CB2-56F1CC20840F}">
      <dgm:prSet/>
      <dgm:spPr/>
      <dgm:t>
        <a:bodyPr/>
        <a:lstStyle/>
        <a:p>
          <a:endParaRPr lang="en-US"/>
        </a:p>
      </dgm:t>
    </dgm:pt>
    <dgm:pt modelId="{EB7FD216-D108-43C0-8BA1-BA5E4961A7AB}" type="sibTrans" cxnId="{A4EE4AB4-D555-4CFE-8CB2-56F1CC20840F}">
      <dgm:prSet/>
      <dgm:spPr/>
      <dgm:t>
        <a:bodyPr/>
        <a:lstStyle/>
        <a:p>
          <a:endParaRPr lang="en-US"/>
        </a:p>
      </dgm:t>
    </dgm:pt>
    <dgm:pt modelId="{56365885-4C8C-456A-B5CF-FBAA9B824BD6}">
      <dgm:prSet custT="1"/>
      <dgm:spPr/>
      <dgm:t>
        <a:bodyPr/>
        <a:lstStyle/>
        <a:p>
          <a:r>
            <a:rPr lang="en-US" sz="2000" dirty="0"/>
            <a:t>Brainstorm potential improvements for each</a:t>
          </a:r>
        </a:p>
      </dgm:t>
    </dgm:pt>
    <dgm:pt modelId="{1BC5C256-492D-4F88-93FC-15C076C3CA0D}" type="parTrans" cxnId="{1DE0319F-C65E-4925-8E2F-AF8F55118D38}">
      <dgm:prSet/>
      <dgm:spPr/>
      <dgm:t>
        <a:bodyPr/>
        <a:lstStyle/>
        <a:p>
          <a:endParaRPr lang="en-US"/>
        </a:p>
      </dgm:t>
    </dgm:pt>
    <dgm:pt modelId="{17D59ABD-4BDB-47B9-BA01-176FDE506532}" type="sibTrans" cxnId="{1DE0319F-C65E-4925-8E2F-AF8F55118D38}">
      <dgm:prSet/>
      <dgm:spPr/>
      <dgm:t>
        <a:bodyPr/>
        <a:lstStyle/>
        <a:p>
          <a:endParaRPr lang="en-US"/>
        </a:p>
      </dgm:t>
    </dgm:pt>
    <dgm:pt modelId="{BDFCF736-8863-4CED-9937-7CECE25599A4}">
      <dgm:prSet custT="1"/>
      <dgm:spPr/>
      <dgm:t>
        <a:bodyPr/>
        <a:lstStyle/>
        <a:p>
          <a:r>
            <a:rPr lang="en-US" sz="1800" dirty="0"/>
            <a:t>What would you like to see in this park/space?</a:t>
          </a:r>
        </a:p>
      </dgm:t>
    </dgm:pt>
    <dgm:pt modelId="{1CD7955F-4FBE-43F0-8BA0-7F0ECE78A922}" type="parTrans" cxnId="{4907FC4E-8ABD-4805-A140-854F73CBD0FA}">
      <dgm:prSet/>
      <dgm:spPr/>
      <dgm:t>
        <a:bodyPr/>
        <a:lstStyle/>
        <a:p>
          <a:endParaRPr lang="en-US"/>
        </a:p>
      </dgm:t>
    </dgm:pt>
    <dgm:pt modelId="{28B6AC33-07F3-4B1F-900B-935C1C5CDA5D}" type="sibTrans" cxnId="{4907FC4E-8ABD-4805-A140-854F73CBD0FA}">
      <dgm:prSet/>
      <dgm:spPr/>
      <dgm:t>
        <a:bodyPr/>
        <a:lstStyle/>
        <a:p>
          <a:endParaRPr lang="en-US"/>
        </a:p>
      </dgm:t>
    </dgm:pt>
    <dgm:pt modelId="{2D9FFBE6-F67D-45D6-8531-7A474DF43FF9}">
      <dgm:prSet custT="1"/>
      <dgm:spPr/>
      <dgm:t>
        <a:bodyPr/>
        <a:lstStyle/>
        <a:p>
          <a:r>
            <a:rPr lang="en-US" sz="1800" dirty="0"/>
            <a:t>What are your favorite things about this facility?</a:t>
          </a:r>
        </a:p>
      </dgm:t>
    </dgm:pt>
    <dgm:pt modelId="{D89D351A-708E-4B1F-B619-BD6D68533907}" type="parTrans" cxnId="{DA5CF088-2D91-4060-91FF-E9C833146F68}">
      <dgm:prSet/>
      <dgm:spPr/>
      <dgm:t>
        <a:bodyPr/>
        <a:lstStyle/>
        <a:p>
          <a:endParaRPr lang="en-US"/>
        </a:p>
      </dgm:t>
    </dgm:pt>
    <dgm:pt modelId="{6C915C07-28A9-46C0-BF05-2BC4F5F067FF}" type="sibTrans" cxnId="{DA5CF088-2D91-4060-91FF-E9C833146F68}">
      <dgm:prSet/>
      <dgm:spPr/>
      <dgm:t>
        <a:bodyPr/>
        <a:lstStyle/>
        <a:p>
          <a:endParaRPr lang="en-US"/>
        </a:p>
      </dgm:t>
    </dgm:pt>
    <dgm:pt modelId="{9509CE0C-02C8-435D-83CF-DB7E529D662E}">
      <dgm:prSet custT="1"/>
      <dgm:spPr/>
      <dgm:t>
        <a:bodyPr/>
        <a:lstStyle/>
        <a:p>
          <a:r>
            <a:rPr lang="en-US" sz="1800" dirty="0"/>
            <a:t>What are overall improvements needed?</a:t>
          </a:r>
        </a:p>
      </dgm:t>
    </dgm:pt>
    <dgm:pt modelId="{A1478413-2C7C-4ED0-B310-B619736EF927}" type="parTrans" cxnId="{78BF7C92-48F6-4136-A1C5-9B7C4DCD787C}">
      <dgm:prSet/>
      <dgm:spPr/>
      <dgm:t>
        <a:bodyPr/>
        <a:lstStyle/>
        <a:p>
          <a:endParaRPr lang="en-US"/>
        </a:p>
      </dgm:t>
    </dgm:pt>
    <dgm:pt modelId="{38C9F6D5-0DC6-44C6-AE8A-F98CFD99DD5E}" type="sibTrans" cxnId="{78BF7C92-48F6-4136-A1C5-9B7C4DCD787C}">
      <dgm:prSet/>
      <dgm:spPr/>
      <dgm:t>
        <a:bodyPr/>
        <a:lstStyle/>
        <a:p>
          <a:endParaRPr lang="en-US"/>
        </a:p>
      </dgm:t>
    </dgm:pt>
    <dgm:pt modelId="{9D647241-F40A-449A-B5E1-18429798ADDB}">
      <dgm:prSet custT="1"/>
      <dgm:spPr/>
      <dgm:t>
        <a:bodyPr/>
        <a:lstStyle/>
        <a:p>
          <a:r>
            <a:rPr lang="en-US" sz="1800" dirty="0"/>
            <a:t>Do you think this space is used effectively? </a:t>
          </a:r>
        </a:p>
      </dgm:t>
    </dgm:pt>
    <dgm:pt modelId="{CA846CC4-81FB-4194-AA3A-6B8A74DC16B0}" type="parTrans" cxnId="{3ED12F03-F733-4DEF-A47F-D6CA7B5AF37B}">
      <dgm:prSet/>
      <dgm:spPr/>
      <dgm:t>
        <a:bodyPr/>
        <a:lstStyle/>
        <a:p>
          <a:endParaRPr lang="en-US"/>
        </a:p>
      </dgm:t>
    </dgm:pt>
    <dgm:pt modelId="{B7F1061C-AE06-409C-BF6E-ABD88DFF4AE8}" type="sibTrans" cxnId="{3ED12F03-F733-4DEF-A47F-D6CA7B5AF37B}">
      <dgm:prSet/>
      <dgm:spPr/>
      <dgm:t>
        <a:bodyPr/>
        <a:lstStyle/>
        <a:p>
          <a:endParaRPr lang="en-US"/>
        </a:p>
      </dgm:t>
    </dgm:pt>
    <dgm:pt modelId="{5C637455-DC80-4490-B8CD-B08BAF82B683}" type="pres">
      <dgm:prSet presAssocID="{11AD22CD-68FF-4A93-AAD5-1688E4FA266D}" presName="linear" presStyleCnt="0">
        <dgm:presLayoutVars>
          <dgm:animLvl val="lvl"/>
          <dgm:resizeHandles val="exact"/>
        </dgm:presLayoutVars>
      </dgm:prSet>
      <dgm:spPr/>
    </dgm:pt>
    <dgm:pt modelId="{6F534C22-0500-4514-9FF9-6DD5E7983A4C}" type="pres">
      <dgm:prSet presAssocID="{6F64AD14-09EA-4A47-BC39-4AE9EBB85C7A}" presName="parentText" presStyleLbl="node1" presStyleIdx="0" presStyleCnt="2" custLinFactY="-7530" custLinFactNeighborX="-445" custLinFactNeighborY="-100000">
        <dgm:presLayoutVars>
          <dgm:chMax val="0"/>
          <dgm:bulletEnabled val="1"/>
        </dgm:presLayoutVars>
      </dgm:prSet>
      <dgm:spPr/>
    </dgm:pt>
    <dgm:pt modelId="{41E0C6D5-89FC-4C3B-9DFE-5FC0784BACF5}" type="pres">
      <dgm:prSet presAssocID="{6F64AD14-09EA-4A47-BC39-4AE9EBB85C7A}" presName="childText" presStyleLbl="revTx" presStyleIdx="0" presStyleCnt="2" custScaleY="97134" custLinFactNeighborX="0" custLinFactNeighborY="-6748">
        <dgm:presLayoutVars>
          <dgm:bulletEnabled val="1"/>
        </dgm:presLayoutVars>
      </dgm:prSet>
      <dgm:spPr/>
    </dgm:pt>
    <dgm:pt modelId="{0CAC9264-E02A-4BF7-9F58-A92F2B14A3E1}" type="pres">
      <dgm:prSet presAssocID="{56365885-4C8C-456A-B5CF-FBAA9B824BD6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A0D047A5-CBA4-4D73-BEAC-77E3B0708BE3}" type="pres">
      <dgm:prSet presAssocID="{56365885-4C8C-456A-B5CF-FBAA9B824BD6}" presName="childText" presStyleLbl="revTx" presStyleIdx="1" presStyleCnt="2" custLinFactNeighborX="-328" custLinFactNeighborY="33632">
        <dgm:presLayoutVars>
          <dgm:bulletEnabled val="1"/>
        </dgm:presLayoutVars>
      </dgm:prSet>
      <dgm:spPr/>
    </dgm:pt>
  </dgm:ptLst>
  <dgm:cxnLst>
    <dgm:cxn modelId="{3ED12F03-F733-4DEF-A47F-D6CA7B5AF37B}" srcId="{56365885-4C8C-456A-B5CF-FBAA9B824BD6}" destId="{9D647241-F40A-449A-B5E1-18429798ADDB}" srcOrd="3" destOrd="0" parTransId="{CA846CC4-81FB-4194-AA3A-6B8A74DC16B0}" sibTransId="{B7F1061C-AE06-409C-BF6E-ABD88DFF4AE8}"/>
    <dgm:cxn modelId="{EEC9F403-5E5E-42A3-89BE-46810BBC3303}" srcId="{6F64AD14-09EA-4A47-BC39-4AE9EBB85C7A}" destId="{4BC5BD8F-60EE-4D90-9125-F0A544BC3832}" srcOrd="0" destOrd="0" parTransId="{A5A09D1D-E823-473E-B563-A77E2D8D06E1}" sibTransId="{6219B256-84C5-4C21-BA55-51301DD7559A}"/>
    <dgm:cxn modelId="{D5FE6F21-CD82-4F0E-B9F8-9805F6BCE57B}" srcId="{11AD22CD-68FF-4A93-AAD5-1688E4FA266D}" destId="{6F64AD14-09EA-4A47-BC39-4AE9EBB85C7A}" srcOrd="0" destOrd="0" parTransId="{F7FE86A8-28A9-442A-A960-E889E4C4EB7D}" sibTransId="{EED42659-BBB8-4F27-85DF-611D569C5450}"/>
    <dgm:cxn modelId="{D86CDA3C-BA83-43DD-8863-981C89E188EF}" type="presOf" srcId="{43ABFF47-31FB-4988-BFBA-BE97098A5F70}" destId="{41E0C6D5-89FC-4C3B-9DFE-5FC0784BACF5}" srcOrd="0" destOrd="1" presId="urn:microsoft.com/office/officeart/2005/8/layout/vList2"/>
    <dgm:cxn modelId="{354FAD3F-C563-4F97-B08A-472F0378ABC0}" type="presOf" srcId="{9D647241-F40A-449A-B5E1-18429798ADDB}" destId="{A0D047A5-CBA4-4D73-BEAC-77E3B0708BE3}" srcOrd="0" destOrd="3" presId="urn:microsoft.com/office/officeart/2005/8/layout/vList2"/>
    <dgm:cxn modelId="{4907FC4E-8ABD-4805-A140-854F73CBD0FA}" srcId="{56365885-4C8C-456A-B5CF-FBAA9B824BD6}" destId="{BDFCF736-8863-4CED-9937-7CECE25599A4}" srcOrd="0" destOrd="0" parTransId="{1CD7955F-4FBE-43F0-8BA0-7F0ECE78A922}" sibTransId="{28B6AC33-07F3-4B1F-900B-935C1C5CDA5D}"/>
    <dgm:cxn modelId="{50742151-24A6-4B0F-AB5D-14B27BA930CD}" type="presOf" srcId="{56365885-4C8C-456A-B5CF-FBAA9B824BD6}" destId="{0CAC9264-E02A-4BF7-9F58-A92F2B14A3E1}" srcOrd="0" destOrd="0" presId="urn:microsoft.com/office/officeart/2005/8/layout/vList2"/>
    <dgm:cxn modelId="{DA5CF088-2D91-4060-91FF-E9C833146F68}" srcId="{56365885-4C8C-456A-B5CF-FBAA9B824BD6}" destId="{2D9FFBE6-F67D-45D6-8531-7A474DF43FF9}" srcOrd="1" destOrd="0" parTransId="{D89D351A-708E-4B1F-B619-BD6D68533907}" sibTransId="{6C915C07-28A9-46C0-BF05-2BC4F5F067FF}"/>
    <dgm:cxn modelId="{78BF7C92-48F6-4136-A1C5-9B7C4DCD787C}" srcId="{56365885-4C8C-456A-B5CF-FBAA9B824BD6}" destId="{9509CE0C-02C8-435D-83CF-DB7E529D662E}" srcOrd="2" destOrd="0" parTransId="{A1478413-2C7C-4ED0-B310-B619736EF927}" sibTransId="{38C9F6D5-0DC6-44C6-AE8A-F98CFD99DD5E}"/>
    <dgm:cxn modelId="{FF3CBA93-DE9A-47E1-A305-D2A6593B4B6A}" type="presOf" srcId="{6F64AD14-09EA-4A47-BC39-4AE9EBB85C7A}" destId="{6F534C22-0500-4514-9FF9-6DD5E7983A4C}" srcOrd="0" destOrd="0" presId="urn:microsoft.com/office/officeart/2005/8/layout/vList2"/>
    <dgm:cxn modelId="{F3181E95-56DE-453C-813E-DC8D9A6F8217}" type="presOf" srcId="{BDFCF736-8863-4CED-9937-7CECE25599A4}" destId="{A0D047A5-CBA4-4D73-BEAC-77E3B0708BE3}" srcOrd="0" destOrd="0" presId="urn:microsoft.com/office/officeart/2005/8/layout/vList2"/>
    <dgm:cxn modelId="{13F0299A-C167-48CE-A61D-C2BF90B7E7FF}" type="presOf" srcId="{2D9FFBE6-F67D-45D6-8531-7A474DF43FF9}" destId="{A0D047A5-CBA4-4D73-BEAC-77E3B0708BE3}" srcOrd="0" destOrd="1" presId="urn:microsoft.com/office/officeart/2005/8/layout/vList2"/>
    <dgm:cxn modelId="{1DE0319F-C65E-4925-8E2F-AF8F55118D38}" srcId="{11AD22CD-68FF-4A93-AAD5-1688E4FA266D}" destId="{56365885-4C8C-456A-B5CF-FBAA9B824BD6}" srcOrd="1" destOrd="0" parTransId="{1BC5C256-492D-4F88-93FC-15C076C3CA0D}" sibTransId="{17D59ABD-4BDB-47B9-BA01-176FDE506532}"/>
    <dgm:cxn modelId="{47AE3A9F-F49A-4F23-A1E7-804E1120CE22}" type="presOf" srcId="{11AD22CD-68FF-4A93-AAD5-1688E4FA266D}" destId="{5C637455-DC80-4490-B8CD-B08BAF82B683}" srcOrd="0" destOrd="0" presId="urn:microsoft.com/office/officeart/2005/8/layout/vList2"/>
    <dgm:cxn modelId="{A4EE4AB4-D555-4CFE-8CB2-56F1CC20840F}" srcId="{6F64AD14-09EA-4A47-BC39-4AE9EBB85C7A}" destId="{43ABFF47-31FB-4988-BFBA-BE97098A5F70}" srcOrd="1" destOrd="0" parTransId="{0DA20253-7540-4994-AC30-4BD695DE9DB7}" sibTransId="{EB7FD216-D108-43C0-8BA1-BA5E4961A7AB}"/>
    <dgm:cxn modelId="{D5D90EB6-DF52-48EF-A216-A0BF96FDF163}" type="presOf" srcId="{4BC5BD8F-60EE-4D90-9125-F0A544BC3832}" destId="{41E0C6D5-89FC-4C3B-9DFE-5FC0784BACF5}" srcOrd="0" destOrd="0" presId="urn:microsoft.com/office/officeart/2005/8/layout/vList2"/>
    <dgm:cxn modelId="{4F1714C6-A6D2-4D41-BE35-3FC0952B4C30}" type="presOf" srcId="{9509CE0C-02C8-435D-83CF-DB7E529D662E}" destId="{A0D047A5-CBA4-4D73-BEAC-77E3B0708BE3}" srcOrd="0" destOrd="2" presId="urn:microsoft.com/office/officeart/2005/8/layout/vList2"/>
    <dgm:cxn modelId="{5B3C78A1-A6BA-4689-B10F-A07E4FC2701D}" type="presParOf" srcId="{5C637455-DC80-4490-B8CD-B08BAF82B683}" destId="{6F534C22-0500-4514-9FF9-6DD5E7983A4C}" srcOrd="0" destOrd="0" presId="urn:microsoft.com/office/officeart/2005/8/layout/vList2"/>
    <dgm:cxn modelId="{F6FF5DB8-136B-4701-A756-BC1720D6B5D3}" type="presParOf" srcId="{5C637455-DC80-4490-B8CD-B08BAF82B683}" destId="{41E0C6D5-89FC-4C3B-9DFE-5FC0784BACF5}" srcOrd="1" destOrd="0" presId="urn:microsoft.com/office/officeart/2005/8/layout/vList2"/>
    <dgm:cxn modelId="{046DFA14-73DA-4E0D-8927-EDB2DA6FD606}" type="presParOf" srcId="{5C637455-DC80-4490-B8CD-B08BAF82B683}" destId="{0CAC9264-E02A-4BF7-9F58-A92F2B14A3E1}" srcOrd="2" destOrd="0" presId="urn:microsoft.com/office/officeart/2005/8/layout/vList2"/>
    <dgm:cxn modelId="{FF42F203-90A0-4BFC-B844-BED74891D378}" type="presParOf" srcId="{5C637455-DC80-4490-B8CD-B08BAF82B683}" destId="{A0D047A5-CBA4-4D73-BEAC-77E3B0708BE3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39FBE8D-3DBA-46E5-905B-89727DAA9649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183766FC-7F1A-4065-9016-DA64B79D62CF}">
      <dgm:prSet/>
      <dgm:spPr/>
      <dgm:t>
        <a:bodyPr/>
        <a:lstStyle/>
        <a:p>
          <a:r>
            <a:rPr lang="en-US" dirty="0"/>
            <a:t>11 residents </a:t>
          </a:r>
        </a:p>
      </dgm:t>
    </dgm:pt>
    <dgm:pt modelId="{0F9F2763-CAA1-4977-8013-4D45C57E2A63}" type="parTrans" cxnId="{AE91EAC2-3BFA-4068-9280-7930B5D23320}">
      <dgm:prSet/>
      <dgm:spPr/>
      <dgm:t>
        <a:bodyPr/>
        <a:lstStyle/>
        <a:p>
          <a:endParaRPr lang="en-US"/>
        </a:p>
      </dgm:t>
    </dgm:pt>
    <dgm:pt modelId="{4A66872B-9CFE-4B59-9C89-F19B9218433F}" type="sibTrans" cxnId="{AE91EAC2-3BFA-4068-9280-7930B5D23320}">
      <dgm:prSet/>
      <dgm:spPr/>
      <dgm:t>
        <a:bodyPr/>
        <a:lstStyle/>
        <a:p>
          <a:endParaRPr lang="en-US"/>
        </a:p>
      </dgm:t>
    </dgm:pt>
    <dgm:pt modelId="{8A40DA61-DE00-4D1C-A904-4CB790505BB5}">
      <dgm:prSet/>
      <dgm:spPr/>
      <dgm:t>
        <a:bodyPr/>
        <a:lstStyle/>
        <a:p>
          <a:r>
            <a:rPr lang="en-US"/>
            <a:t>Presentation </a:t>
          </a:r>
        </a:p>
      </dgm:t>
    </dgm:pt>
    <dgm:pt modelId="{9D43F706-D31F-42C5-BD8A-B0671326AF09}" type="parTrans" cxnId="{ACC4972C-3388-4BD6-B0C0-34072C01C636}">
      <dgm:prSet/>
      <dgm:spPr/>
      <dgm:t>
        <a:bodyPr/>
        <a:lstStyle/>
        <a:p>
          <a:endParaRPr lang="en-US"/>
        </a:p>
      </dgm:t>
    </dgm:pt>
    <dgm:pt modelId="{EA845886-61E7-44C0-B90B-A72A6967A1CE}" type="sibTrans" cxnId="{ACC4972C-3388-4BD6-B0C0-34072C01C636}">
      <dgm:prSet/>
      <dgm:spPr/>
      <dgm:t>
        <a:bodyPr/>
        <a:lstStyle/>
        <a:p>
          <a:endParaRPr lang="en-US"/>
        </a:p>
      </dgm:t>
    </dgm:pt>
    <dgm:pt modelId="{DFE87332-34B2-424C-916B-E33C4C30C81A}">
      <dgm:prSet/>
      <dgm:spPr/>
      <dgm:t>
        <a:bodyPr/>
        <a:lstStyle/>
        <a:p>
          <a:r>
            <a:rPr lang="en-US"/>
            <a:t>Active participation</a:t>
          </a:r>
        </a:p>
      </dgm:t>
    </dgm:pt>
    <dgm:pt modelId="{FB115B5B-5F63-459A-9EF7-4BC688002843}" type="parTrans" cxnId="{E84EBEA2-D7FE-4FC6-B9BF-F7A650ACF327}">
      <dgm:prSet/>
      <dgm:spPr/>
      <dgm:t>
        <a:bodyPr/>
        <a:lstStyle/>
        <a:p>
          <a:endParaRPr lang="en-US"/>
        </a:p>
      </dgm:t>
    </dgm:pt>
    <dgm:pt modelId="{5725FB2D-72AD-4824-ADCB-E8E0416C2143}" type="sibTrans" cxnId="{E84EBEA2-D7FE-4FC6-B9BF-F7A650ACF327}">
      <dgm:prSet/>
      <dgm:spPr/>
      <dgm:t>
        <a:bodyPr/>
        <a:lstStyle/>
        <a:p>
          <a:endParaRPr lang="en-US"/>
        </a:p>
      </dgm:t>
    </dgm:pt>
    <dgm:pt modelId="{8B5EA0A4-26BC-4187-A11A-8975B3FD5F1F}">
      <dgm:prSet custT="1"/>
      <dgm:spPr/>
      <dgm:t>
        <a:bodyPr/>
        <a:lstStyle/>
        <a:p>
          <a:r>
            <a:rPr lang="en-US" sz="1600" dirty="0">
              <a:solidFill>
                <a:schemeClr val="accent6">
                  <a:lumMod val="75000"/>
                </a:schemeClr>
              </a:solidFill>
            </a:rPr>
            <a:t>Posters</a:t>
          </a:r>
        </a:p>
      </dgm:t>
    </dgm:pt>
    <dgm:pt modelId="{8438724E-CCDE-418B-AD5A-36BD6BEDF152}" type="parTrans" cxnId="{1DDF2C46-6362-4C91-89AA-5F3D53A479BF}">
      <dgm:prSet/>
      <dgm:spPr/>
      <dgm:t>
        <a:bodyPr/>
        <a:lstStyle/>
        <a:p>
          <a:endParaRPr lang="en-US"/>
        </a:p>
      </dgm:t>
    </dgm:pt>
    <dgm:pt modelId="{405CCB36-6946-432E-8ECE-F8CF3D5FE1B0}" type="sibTrans" cxnId="{1DDF2C46-6362-4C91-89AA-5F3D53A479BF}">
      <dgm:prSet/>
      <dgm:spPr/>
      <dgm:t>
        <a:bodyPr/>
        <a:lstStyle/>
        <a:p>
          <a:endParaRPr lang="en-US"/>
        </a:p>
      </dgm:t>
    </dgm:pt>
    <dgm:pt modelId="{13101354-B76E-4030-9FE6-C7D7705399DE}">
      <dgm:prSet custT="1"/>
      <dgm:spPr/>
      <dgm:t>
        <a:bodyPr/>
        <a:lstStyle/>
        <a:p>
          <a:r>
            <a:rPr lang="en-US" sz="1600" dirty="0">
              <a:solidFill>
                <a:schemeClr val="accent6">
                  <a:lumMod val="75000"/>
                </a:schemeClr>
              </a:solidFill>
            </a:rPr>
            <a:t>Identified top priorities with weighted scoring system </a:t>
          </a:r>
        </a:p>
      </dgm:t>
    </dgm:pt>
    <dgm:pt modelId="{9191C7ED-7ED6-43AD-B81F-63BB34FFA304}" type="parTrans" cxnId="{BA733DDB-FE4D-4D8F-83FD-2696CAD7912E}">
      <dgm:prSet/>
      <dgm:spPr/>
      <dgm:t>
        <a:bodyPr/>
        <a:lstStyle/>
        <a:p>
          <a:endParaRPr lang="en-US"/>
        </a:p>
      </dgm:t>
    </dgm:pt>
    <dgm:pt modelId="{364D60E1-432B-4D1B-AFB5-BB1C20DE0153}" type="sibTrans" cxnId="{BA733DDB-FE4D-4D8F-83FD-2696CAD7912E}">
      <dgm:prSet/>
      <dgm:spPr/>
      <dgm:t>
        <a:bodyPr/>
        <a:lstStyle/>
        <a:p>
          <a:endParaRPr lang="en-US"/>
        </a:p>
      </dgm:t>
    </dgm:pt>
    <dgm:pt modelId="{B49E4590-A479-4B49-B1A2-C78393547CDF}" type="pres">
      <dgm:prSet presAssocID="{439FBE8D-3DBA-46E5-905B-89727DAA9649}" presName="linear" presStyleCnt="0">
        <dgm:presLayoutVars>
          <dgm:animLvl val="lvl"/>
          <dgm:resizeHandles val="exact"/>
        </dgm:presLayoutVars>
      </dgm:prSet>
      <dgm:spPr/>
    </dgm:pt>
    <dgm:pt modelId="{05A3AFAE-2244-43D2-9D30-CC251A85F83A}" type="pres">
      <dgm:prSet presAssocID="{183766FC-7F1A-4065-9016-DA64B79D62CF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BB11DFD5-610E-41F6-B28E-1377FE8EAD74}" type="pres">
      <dgm:prSet presAssocID="{4A66872B-9CFE-4B59-9C89-F19B9218433F}" presName="spacer" presStyleCnt="0"/>
      <dgm:spPr/>
    </dgm:pt>
    <dgm:pt modelId="{235E0012-D5F9-4B85-82FE-8CDDF4C1031F}" type="pres">
      <dgm:prSet presAssocID="{8A40DA61-DE00-4D1C-A904-4CB790505BB5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7A067E98-397A-4A3D-A000-61703C56D901}" type="pres">
      <dgm:prSet presAssocID="{EA845886-61E7-44C0-B90B-A72A6967A1CE}" presName="spacer" presStyleCnt="0"/>
      <dgm:spPr/>
    </dgm:pt>
    <dgm:pt modelId="{E94A8B53-1719-410C-8BA5-1E935806A05D}" type="pres">
      <dgm:prSet presAssocID="{DFE87332-34B2-424C-916B-E33C4C30C81A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0D31DFBB-9713-49C0-85FD-17DE189FCA19}" type="pres">
      <dgm:prSet presAssocID="{DFE87332-34B2-424C-916B-E33C4C30C81A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ACC4972C-3388-4BD6-B0C0-34072C01C636}" srcId="{439FBE8D-3DBA-46E5-905B-89727DAA9649}" destId="{8A40DA61-DE00-4D1C-A904-4CB790505BB5}" srcOrd="1" destOrd="0" parTransId="{9D43F706-D31F-42C5-BD8A-B0671326AF09}" sibTransId="{EA845886-61E7-44C0-B90B-A72A6967A1CE}"/>
    <dgm:cxn modelId="{1DDF2C46-6362-4C91-89AA-5F3D53A479BF}" srcId="{DFE87332-34B2-424C-916B-E33C4C30C81A}" destId="{8B5EA0A4-26BC-4187-A11A-8975B3FD5F1F}" srcOrd="0" destOrd="0" parTransId="{8438724E-CCDE-418B-AD5A-36BD6BEDF152}" sibTransId="{405CCB36-6946-432E-8ECE-F8CF3D5FE1B0}"/>
    <dgm:cxn modelId="{25321B4B-30A7-4BDE-939D-CA6BFD5460FC}" type="presOf" srcId="{13101354-B76E-4030-9FE6-C7D7705399DE}" destId="{0D31DFBB-9713-49C0-85FD-17DE189FCA19}" srcOrd="0" destOrd="1" presId="urn:microsoft.com/office/officeart/2005/8/layout/vList2"/>
    <dgm:cxn modelId="{25AEF677-DB7A-40F6-915D-03F32B7EBA81}" type="presOf" srcId="{183766FC-7F1A-4065-9016-DA64B79D62CF}" destId="{05A3AFAE-2244-43D2-9D30-CC251A85F83A}" srcOrd="0" destOrd="0" presId="urn:microsoft.com/office/officeart/2005/8/layout/vList2"/>
    <dgm:cxn modelId="{E84EBEA2-D7FE-4FC6-B9BF-F7A650ACF327}" srcId="{439FBE8D-3DBA-46E5-905B-89727DAA9649}" destId="{DFE87332-34B2-424C-916B-E33C4C30C81A}" srcOrd="2" destOrd="0" parTransId="{FB115B5B-5F63-459A-9EF7-4BC688002843}" sibTransId="{5725FB2D-72AD-4824-ADCB-E8E0416C2143}"/>
    <dgm:cxn modelId="{F335CBA7-8454-40E2-9065-1130F19CC2F1}" type="presOf" srcId="{8B5EA0A4-26BC-4187-A11A-8975B3FD5F1F}" destId="{0D31DFBB-9713-49C0-85FD-17DE189FCA19}" srcOrd="0" destOrd="0" presId="urn:microsoft.com/office/officeart/2005/8/layout/vList2"/>
    <dgm:cxn modelId="{197934AD-7815-4972-A259-DFD9BC4DC885}" type="presOf" srcId="{439FBE8D-3DBA-46E5-905B-89727DAA9649}" destId="{B49E4590-A479-4B49-B1A2-C78393547CDF}" srcOrd="0" destOrd="0" presId="urn:microsoft.com/office/officeart/2005/8/layout/vList2"/>
    <dgm:cxn modelId="{0DDB5FBD-4D25-4B81-B825-2E2B44B13D83}" type="presOf" srcId="{DFE87332-34B2-424C-916B-E33C4C30C81A}" destId="{E94A8B53-1719-410C-8BA5-1E935806A05D}" srcOrd="0" destOrd="0" presId="urn:microsoft.com/office/officeart/2005/8/layout/vList2"/>
    <dgm:cxn modelId="{196342C2-77B4-4C6E-99D6-9538A3378E0A}" type="presOf" srcId="{8A40DA61-DE00-4D1C-A904-4CB790505BB5}" destId="{235E0012-D5F9-4B85-82FE-8CDDF4C1031F}" srcOrd="0" destOrd="0" presId="urn:microsoft.com/office/officeart/2005/8/layout/vList2"/>
    <dgm:cxn modelId="{AE91EAC2-3BFA-4068-9280-7930B5D23320}" srcId="{439FBE8D-3DBA-46E5-905B-89727DAA9649}" destId="{183766FC-7F1A-4065-9016-DA64B79D62CF}" srcOrd="0" destOrd="0" parTransId="{0F9F2763-CAA1-4977-8013-4D45C57E2A63}" sibTransId="{4A66872B-9CFE-4B59-9C89-F19B9218433F}"/>
    <dgm:cxn modelId="{BA733DDB-FE4D-4D8F-83FD-2696CAD7912E}" srcId="{DFE87332-34B2-424C-916B-E33C4C30C81A}" destId="{13101354-B76E-4030-9FE6-C7D7705399DE}" srcOrd="1" destOrd="0" parTransId="{9191C7ED-7ED6-43AD-B81F-63BB34FFA304}" sibTransId="{364D60E1-432B-4D1B-AFB5-BB1C20DE0153}"/>
    <dgm:cxn modelId="{301A51A6-4BCF-4426-9BA9-35599D49B268}" type="presParOf" srcId="{B49E4590-A479-4B49-B1A2-C78393547CDF}" destId="{05A3AFAE-2244-43D2-9D30-CC251A85F83A}" srcOrd="0" destOrd="0" presId="urn:microsoft.com/office/officeart/2005/8/layout/vList2"/>
    <dgm:cxn modelId="{8D9272BF-FE38-4876-A649-DB0B5B2F315F}" type="presParOf" srcId="{B49E4590-A479-4B49-B1A2-C78393547CDF}" destId="{BB11DFD5-610E-41F6-B28E-1377FE8EAD74}" srcOrd="1" destOrd="0" presId="urn:microsoft.com/office/officeart/2005/8/layout/vList2"/>
    <dgm:cxn modelId="{E29BF233-B609-4219-9EB1-1F37116B078C}" type="presParOf" srcId="{B49E4590-A479-4B49-B1A2-C78393547CDF}" destId="{235E0012-D5F9-4B85-82FE-8CDDF4C1031F}" srcOrd="2" destOrd="0" presId="urn:microsoft.com/office/officeart/2005/8/layout/vList2"/>
    <dgm:cxn modelId="{6CE43484-9BD6-434B-9C74-B053E63E6CFB}" type="presParOf" srcId="{B49E4590-A479-4B49-B1A2-C78393547CDF}" destId="{7A067E98-397A-4A3D-A000-61703C56D901}" srcOrd="3" destOrd="0" presId="urn:microsoft.com/office/officeart/2005/8/layout/vList2"/>
    <dgm:cxn modelId="{FA26D697-6A27-4F14-BD91-D9E2B0BA7031}" type="presParOf" srcId="{B49E4590-A479-4B49-B1A2-C78393547CDF}" destId="{E94A8B53-1719-410C-8BA5-1E935806A05D}" srcOrd="4" destOrd="0" presId="urn:microsoft.com/office/officeart/2005/8/layout/vList2"/>
    <dgm:cxn modelId="{DD90087A-66E0-4495-892D-7E189E745366}" type="presParOf" srcId="{B49E4590-A479-4B49-B1A2-C78393547CDF}" destId="{0D31DFBB-9713-49C0-85FD-17DE189FCA19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D57AB3E-DFD9-4338-BDFD-B6305A8F1359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04794A6-3722-480D-8186-F0EA26BC04A4}">
      <dgm:prSet/>
      <dgm:spPr/>
      <dgm:t>
        <a:bodyPr/>
        <a:lstStyle/>
        <a:p>
          <a:r>
            <a:rPr lang="en-US" b="1" dirty="0">
              <a:solidFill>
                <a:schemeClr val="accent1">
                  <a:lumMod val="75000"/>
                </a:schemeClr>
              </a:solidFill>
            </a:rPr>
            <a:t>Three Major Categories – Stood out as priorities: </a:t>
          </a:r>
        </a:p>
      </dgm:t>
    </dgm:pt>
    <dgm:pt modelId="{ED39CCFC-738B-4D2D-9298-6C30618D6A7C}" type="parTrans" cxnId="{17949C7F-F2F4-4AC6-A35E-CD6F61CD7013}">
      <dgm:prSet/>
      <dgm:spPr/>
      <dgm:t>
        <a:bodyPr/>
        <a:lstStyle/>
        <a:p>
          <a:endParaRPr lang="en-US"/>
        </a:p>
      </dgm:t>
    </dgm:pt>
    <dgm:pt modelId="{58264226-02AE-4954-8C4E-4E7F5716D678}" type="sibTrans" cxnId="{17949C7F-F2F4-4AC6-A35E-CD6F61CD7013}">
      <dgm:prSet/>
      <dgm:spPr/>
      <dgm:t>
        <a:bodyPr/>
        <a:lstStyle/>
        <a:p>
          <a:endParaRPr lang="en-US"/>
        </a:p>
      </dgm:t>
    </dgm:pt>
    <dgm:pt modelId="{25A48C84-9348-4AA1-A617-159EADA91E9F}">
      <dgm:prSet/>
      <dgm:spPr/>
      <dgm:t>
        <a:bodyPr/>
        <a:lstStyle/>
        <a:p>
          <a:r>
            <a:rPr lang="en-US" dirty="0"/>
            <a:t>-Trails and connectivity – Desire for linked, walkable routes</a:t>
          </a:r>
        </a:p>
      </dgm:t>
    </dgm:pt>
    <dgm:pt modelId="{6477F43D-E189-4EFE-9750-6513EB8C7F6B}" type="parTrans" cxnId="{D46A1A51-4542-49B8-88BA-C9029E0940FB}">
      <dgm:prSet/>
      <dgm:spPr/>
      <dgm:t>
        <a:bodyPr/>
        <a:lstStyle/>
        <a:p>
          <a:endParaRPr lang="en-US"/>
        </a:p>
      </dgm:t>
    </dgm:pt>
    <dgm:pt modelId="{17C3EEA0-EBC2-4E03-B9EB-382D1D68DAEF}" type="sibTrans" cxnId="{D46A1A51-4542-49B8-88BA-C9029E0940FB}">
      <dgm:prSet/>
      <dgm:spPr/>
      <dgm:t>
        <a:bodyPr/>
        <a:lstStyle/>
        <a:p>
          <a:endParaRPr lang="en-US"/>
        </a:p>
      </dgm:t>
    </dgm:pt>
    <dgm:pt modelId="{ACFF1C40-94BF-4D9E-980F-FA62F1A9AFC6}">
      <dgm:prSet/>
      <dgm:spPr/>
      <dgm:t>
        <a:bodyPr/>
        <a:lstStyle/>
        <a:p>
          <a:r>
            <a:rPr lang="en-US" dirty="0"/>
            <a:t>-Recreation facilities. Strong interest in pickleball and play areas</a:t>
          </a:r>
        </a:p>
      </dgm:t>
    </dgm:pt>
    <dgm:pt modelId="{068FA42C-4F5F-4465-B0F8-4A7EEBF9D8B0}" type="parTrans" cxnId="{949E7723-5703-4BAC-B724-F2B4F467C204}">
      <dgm:prSet/>
      <dgm:spPr/>
      <dgm:t>
        <a:bodyPr/>
        <a:lstStyle/>
        <a:p>
          <a:endParaRPr lang="en-US"/>
        </a:p>
      </dgm:t>
    </dgm:pt>
    <dgm:pt modelId="{86F36034-D455-468A-AFD3-380364B82847}" type="sibTrans" cxnId="{949E7723-5703-4BAC-B724-F2B4F467C204}">
      <dgm:prSet/>
      <dgm:spPr/>
      <dgm:t>
        <a:bodyPr/>
        <a:lstStyle/>
        <a:p>
          <a:endParaRPr lang="en-US"/>
        </a:p>
      </dgm:t>
    </dgm:pt>
    <dgm:pt modelId="{75F250A1-9C3F-41DA-951B-6156E03A2F05}">
      <dgm:prSet/>
      <dgm:spPr/>
      <dgm:t>
        <a:bodyPr/>
        <a:lstStyle/>
        <a:p>
          <a:r>
            <a:rPr lang="en-US" dirty="0"/>
            <a:t>-Park amenities and comfort with benches, shade, picnic spaces as most valued</a:t>
          </a:r>
        </a:p>
      </dgm:t>
    </dgm:pt>
    <dgm:pt modelId="{6B977601-2526-4E9A-87AB-AFECB9F6E224}" type="parTrans" cxnId="{93314386-3F9F-41AD-86B3-12E0160906DB}">
      <dgm:prSet/>
      <dgm:spPr/>
      <dgm:t>
        <a:bodyPr/>
        <a:lstStyle/>
        <a:p>
          <a:endParaRPr lang="en-US"/>
        </a:p>
      </dgm:t>
    </dgm:pt>
    <dgm:pt modelId="{F40CA48D-A52A-482E-A9A0-5EB28C714639}" type="sibTrans" cxnId="{93314386-3F9F-41AD-86B3-12E0160906DB}">
      <dgm:prSet/>
      <dgm:spPr/>
      <dgm:t>
        <a:bodyPr/>
        <a:lstStyle/>
        <a:p>
          <a:endParaRPr lang="en-US"/>
        </a:p>
      </dgm:t>
    </dgm:pt>
    <dgm:pt modelId="{96E41E92-BF74-40DE-B15F-8EA166B4A18D}" type="pres">
      <dgm:prSet presAssocID="{DD57AB3E-DFD9-4338-BDFD-B6305A8F1359}" presName="linear" presStyleCnt="0">
        <dgm:presLayoutVars>
          <dgm:animLvl val="lvl"/>
          <dgm:resizeHandles val="exact"/>
        </dgm:presLayoutVars>
      </dgm:prSet>
      <dgm:spPr/>
    </dgm:pt>
    <dgm:pt modelId="{77132845-09DD-40D0-A077-EC27563B68B2}" type="pres">
      <dgm:prSet presAssocID="{E04794A6-3722-480D-8186-F0EA26BC04A4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A1D52EF6-51D8-4BBD-A14A-2FF89AE88DC1}" type="pres">
      <dgm:prSet presAssocID="{58264226-02AE-4954-8C4E-4E7F5716D678}" presName="spacer" presStyleCnt="0"/>
      <dgm:spPr/>
    </dgm:pt>
    <dgm:pt modelId="{31DE54A4-6FDE-4A30-A157-2A3178302A91}" type="pres">
      <dgm:prSet presAssocID="{25A48C84-9348-4AA1-A617-159EADA91E9F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62E6DC1D-FB7A-4EF4-B3E1-AADF17163186}" type="pres">
      <dgm:prSet presAssocID="{17C3EEA0-EBC2-4E03-B9EB-382D1D68DAEF}" presName="spacer" presStyleCnt="0"/>
      <dgm:spPr/>
    </dgm:pt>
    <dgm:pt modelId="{E3B23BAA-680C-4894-BFEA-AA1DE84045A6}" type="pres">
      <dgm:prSet presAssocID="{ACFF1C40-94BF-4D9E-980F-FA62F1A9AFC6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F597A4D8-D7E8-4056-9C7D-8EAE6BF483F7}" type="pres">
      <dgm:prSet presAssocID="{86F36034-D455-468A-AFD3-380364B82847}" presName="spacer" presStyleCnt="0"/>
      <dgm:spPr/>
    </dgm:pt>
    <dgm:pt modelId="{1A8C564B-1DBD-46CE-A597-6EE59BE94013}" type="pres">
      <dgm:prSet presAssocID="{75F250A1-9C3F-41DA-951B-6156E03A2F05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949E7723-5703-4BAC-B724-F2B4F467C204}" srcId="{DD57AB3E-DFD9-4338-BDFD-B6305A8F1359}" destId="{ACFF1C40-94BF-4D9E-980F-FA62F1A9AFC6}" srcOrd="2" destOrd="0" parTransId="{068FA42C-4F5F-4465-B0F8-4A7EEBF9D8B0}" sibTransId="{86F36034-D455-468A-AFD3-380364B82847}"/>
    <dgm:cxn modelId="{8680E968-399B-4008-9216-24B96A2A7B44}" type="presOf" srcId="{25A48C84-9348-4AA1-A617-159EADA91E9F}" destId="{31DE54A4-6FDE-4A30-A157-2A3178302A91}" srcOrd="0" destOrd="0" presId="urn:microsoft.com/office/officeart/2005/8/layout/vList2"/>
    <dgm:cxn modelId="{D46A1A51-4542-49B8-88BA-C9029E0940FB}" srcId="{DD57AB3E-DFD9-4338-BDFD-B6305A8F1359}" destId="{25A48C84-9348-4AA1-A617-159EADA91E9F}" srcOrd="1" destOrd="0" parTransId="{6477F43D-E189-4EFE-9750-6513EB8C7F6B}" sibTransId="{17C3EEA0-EBC2-4E03-B9EB-382D1D68DAEF}"/>
    <dgm:cxn modelId="{8D09BF58-F5BA-4D69-8064-F589BBD2C991}" type="presOf" srcId="{DD57AB3E-DFD9-4338-BDFD-B6305A8F1359}" destId="{96E41E92-BF74-40DE-B15F-8EA166B4A18D}" srcOrd="0" destOrd="0" presId="urn:microsoft.com/office/officeart/2005/8/layout/vList2"/>
    <dgm:cxn modelId="{17949C7F-F2F4-4AC6-A35E-CD6F61CD7013}" srcId="{DD57AB3E-DFD9-4338-BDFD-B6305A8F1359}" destId="{E04794A6-3722-480D-8186-F0EA26BC04A4}" srcOrd="0" destOrd="0" parTransId="{ED39CCFC-738B-4D2D-9298-6C30618D6A7C}" sibTransId="{58264226-02AE-4954-8C4E-4E7F5716D678}"/>
    <dgm:cxn modelId="{93314386-3F9F-41AD-86B3-12E0160906DB}" srcId="{DD57AB3E-DFD9-4338-BDFD-B6305A8F1359}" destId="{75F250A1-9C3F-41DA-951B-6156E03A2F05}" srcOrd="3" destOrd="0" parTransId="{6B977601-2526-4E9A-87AB-AFECB9F6E224}" sibTransId="{F40CA48D-A52A-482E-A9A0-5EB28C714639}"/>
    <dgm:cxn modelId="{198D4595-8535-41B9-9444-6682D962526A}" type="presOf" srcId="{ACFF1C40-94BF-4D9E-980F-FA62F1A9AFC6}" destId="{E3B23BAA-680C-4894-BFEA-AA1DE84045A6}" srcOrd="0" destOrd="0" presId="urn:microsoft.com/office/officeart/2005/8/layout/vList2"/>
    <dgm:cxn modelId="{D00833A2-CEA0-42B5-A010-A19F79D5C05D}" type="presOf" srcId="{75F250A1-9C3F-41DA-951B-6156E03A2F05}" destId="{1A8C564B-1DBD-46CE-A597-6EE59BE94013}" srcOrd="0" destOrd="0" presId="urn:microsoft.com/office/officeart/2005/8/layout/vList2"/>
    <dgm:cxn modelId="{7CA4C2FD-3C6A-481B-820F-2E6CA004069C}" type="presOf" srcId="{E04794A6-3722-480D-8186-F0EA26BC04A4}" destId="{77132845-09DD-40D0-A077-EC27563B68B2}" srcOrd="0" destOrd="0" presId="urn:microsoft.com/office/officeart/2005/8/layout/vList2"/>
    <dgm:cxn modelId="{08F72FB6-F651-450B-96C5-8C6149EDF23C}" type="presParOf" srcId="{96E41E92-BF74-40DE-B15F-8EA166B4A18D}" destId="{77132845-09DD-40D0-A077-EC27563B68B2}" srcOrd="0" destOrd="0" presId="urn:microsoft.com/office/officeart/2005/8/layout/vList2"/>
    <dgm:cxn modelId="{90910E12-EFEE-4277-8910-83A18174B497}" type="presParOf" srcId="{96E41E92-BF74-40DE-B15F-8EA166B4A18D}" destId="{A1D52EF6-51D8-4BBD-A14A-2FF89AE88DC1}" srcOrd="1" destOrd="0" presId="urn:microsoft.com/office/officeart/2005/8/layout/vList2"/>
    <dgm:cxn modelId="{82177D68-DC78-4FB8-ACF3-8575B64BB890}" type="presParOf" srcId="{96E41E92-BF74-40DE-B15F-8EA166B4A18D}" destId="{31DE54A4-6FDE-4A30-A157-2A3178302A91}" srcOrd="2" destOrd="0" presId="urn:microsoft.com/office/officeart/2005/8/layout/vList2"/>
    <dgm:cxn modelId="{8A58AE39-5F06-4E69-BCD1-1E37BE62EE65}" type="presParOf" srcId="{96E41E92-BF74-40DE-B15F-8EA166B4A18D}" destId="{62E6DC1D-FB7A-4EF4-B3E1-AADF17163186}" srcOrd="3" destOrd="0" presId="urn:microsoft.com/office/officeart/2005/8/layout/vList2"/>
    <dgm:cxn modelId="{9F6BA2D0-A717-4863-9333-D922402C4237}" type="presParOf" srcId="{96E41E92-BF74-40DE-B15F-8EA166B4A18D}" destId="{E3B23BAA-680C-4894-BFEA-AA1DE84045A6}" srcOrd="4" destOrd="0" presId="urn:microsoft.com/office/officeart/2005/8/layout/vList2"/>
    <dgm:cxn modelId="{3933ABB5-B1F9-41FC-8230-FB9417F6A04D}" type="presParOf" srcId="{96E41E92-BF74-40DE-B15F-8EA166B4A18D}" destId="{F597A4D8-D7E8-4056-9C7D-8EAE6BF483F7}" srcOrd="5" destOrd="0" presId="urn:microsoft.com/office/officeart/2005/8/layout/vList2"/>
    <dgm:cxn modelId="{23F13842-12F9-4F25-B193-37421B7FAB85}" type="presParOf" srcId="{96E41E92-BF74-40DE-B15F-8EA166B4A18D}" destId="{1A8C564B-1DBD-46CE-A597-6EE59BE94013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534C22-0500-4514-9FF9-6DD5E7983A4C}">
      <dsp:nvSpPr>
        <dsp:cNvPr id="0" name=""/>
        <dsp:cNvSpPr/>
      </dsp:nvSpPr>
      <dsp:spPr>
        <a:xfrm>
          <a:off x="0" y="0"/>
          <a:ext cx="5500137" cy="12168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Review inventory of existing park and recreation facilities</a:t>
          </a:r>
        </a:p>
      </dsp:txBody>
      <dsp:txXfrm>
        <a:off x="59399" y="59399"/>
        <a:ext cx="5381339" cy="1098002"/>
      </dsp:txXfrm>
    </dsp:sp>
    <dsp:sp modelId="{41E0C6D5-89FC-4C3B-9DFE-5FC0784BACF5}">
      <dsp:nvSpPr>
        <dsp:cNvPr id="0" name=""/>
        <dsp:cNvSpPr/>
      </dsp:nvSpPr>
      <dsp:spPr>
        <a:xfrm>
          <a:off x="0" y="1618762"/>
          <a:ext cx="5500137" cy="10455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4629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 dirty="0"/>
            <a:t>Amenities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 dirty="0"/>
            <a:t>Uses  </a:t>
          </a:r>
        </a:p>
      </dsp:txBody>
      <dsp:txXfrm>
        <a:off x="0" y="1618762"/>
        <a:ext cx="5500137" cy="1045550"/>
      </dsp:txXfrm>
    </dsp:sp>
    <dsp:sp modelId="{0CAC9264-E02A-4BF7-9F58-A92F2B14A3E1}">
      <dsp:nvSpPr>
        <dsp:cNvPr id="0" name=""/>
        <dsp:cNvSpPr/>
      </dsp:nvSpPr>
      <dsp:spPr>
        <a:xfrm>
          <a:off x="0" y="2746422"/>
          <a:ext cx="5500137" cy="1216800"/>
        </a:xfrm>
        <a:prstGeom prst="roundRect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Brainstorm potential improvements for each</a:t>
          </a:r>
        </a:p>
      </dsp:txBody>
      <dsp:txXfrm>
        <a:off x="59399" y="2805821"/>
        <a:ext cx="5381339" cy="1098002"/>
      </dsp:txXfrm>
    </dsp:sp>
    <dsp:sp modelId="{A0D047A5-CBA4-4D73-BEAC-77E3B0708BE3}">
      <dsp:nvSpPr>
        <dsp:cNvPr id="0" name=""/>
        <dsp:cNvSpPr/>
      </dsp:nvSpPr>
      <dsp:spPr>
        <a:xfrm>
          <a:off x="0" y="4372457"/>
          <a:ext cx="5500137" cy="12445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4629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 dirty="0"/>
            <a:t>What would you like to see in this park/space?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 dirty="0"/>
            <a:t>What are your favorite things about this facility?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 dirty="0"/>
            <a:t>What are overall improvements needed?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 dirty="0"/>
            <a:t>Do you think this space is used effectively? </a:t>
          </a:r>
        </a:p>
      </dsp:txBody>
      <dsp:txXfrm>
        <a:off x="0" y="4372457"/>
        <a:ext cx="5500137" cy="124458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A3AFAE-2244-43D2-9D30-CC251A85F83A}">
      <dsp:nvSpPr>
        <dsp:cNvPr id="0" name=""/>
        <dsp:cNvSpPr/>
      </dsp:nvSpPr>
      <dsp:spPr>
        <a:xfrm>
          <a:off x="0" y="7869"/>
          <a:ext cx="4737506" cy="46683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11 residents </a:t>
          </a:r>
        </a:p>
      </dsp:txBody>
      <dsp:txXfrm>
        <a:off x="22789" y="30658"/>
        <a:ext cx="4691928" cy="421252"/>
      </dsp:txXfrm>
    </dsp:sp>
    <dsp:sp modelId="{235E0012-D5F9-4B85-82FE-8CDDF4C1031F}">
      <dsp:nvSpPr>
        <dsp:cNvPr id="0" name=""/>
        <dsp:cNvSpPr/>
      </dsp:nvSpPr>
      <dsp:spPr>
        <a:xfrm>
          <a:off x="0" y="529419"/>
          <a:ext cx="4737506" cy="46683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Presentation </a:t>
          </a:r>
        </a:p>
      </dsp:txBody>
      <dsp:txXfrm>
        <a:off x="22789" y="552208"/>
        <a:ext cx="4691928" cy="421252"/>
      </dsp:txXfrm>
    </dsp:sp>
    <dsp:sp modelId="{E94A8B53-1719-410C-8BA5-1E935806A05D}">
      <dsp:nvSpPr>
        <dsp:cNvPr id="0" name=""/>
        <dsp:cNvSpPr/>
      </dsp:nvSpPr>
      <dsp:spPr>
        <a:xfrm>
          <a:off x="0" y="1050969"/>
          <a:ext cx="4737506" cy="46683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Active participation</a:t>
          </a:r>
        </a:p>
      </dsp:txBody>
      <dsp:txXfrm>
        <a:off x="22789" y="1073758"/>
        <a:ext cx="4691928" cy="421252"/>
      </dsp:txXfrm>
    </dsp:sp>
    <dsp:sp modelId="{0D31DFBB-9713-49C0-85FD-17DE189FCA19}">
      <dsp:nvSpPr>
        <dsp:cNvPr id="0" name=""/>
        <dsp:cNvSpPr/>
      </dsp:nvSpPr>
      <dsp:spPr>
        <a:xfrm>
          <a:off x="0" y="1517799"/>
          <a:ext cx="4737506" cy="766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0416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solidFill>
                <a:schemeClr val="accent6">
                  <a:lumMod val="75000"/>
                </a:schemeClr>
              </a:solidFill>
            </a:rPr>
            <a:t>Posters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solidFill>
                <a:schemeClr val="accent6">
                  <a:lumMod val="75000"/>
                </a:schemeClr>
              </a:solidFill>
            </a:rPr>
            <a:t>Identified top priorities with weighted scoring system </a:t>
          </a:r>
        </a:p>
      </dsp:txBody>
      <dsp:txXfrm>
        <a:off x="0" y="1517799"/>
        <a:ext cx="4737506" cy="76693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132845-09DD-40D0-A077-EC27563B68B2}">
      <dsp:nvSpPr>
        <dsp:cNvPr id="0" name=""/>
        <dsp:cNvSpPr/>
      </dsp:nvSpPr>
      <dsp:spPr>
        <a:xfrm>
          <a:off x="0" y="821000"/>
          <a:ext cx="5500137" cy="87516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chemeClr val="accent1">
                  <a:lumMod val="75000"/>
                </a:schemeClr>
              </a:solidFill>
            </a:rPr>
            <a:t>Three Major Categories – Stood out as priorities: </a:t>
          </a:r>
        </a:p>
      </dsp:txBody>
      <dsp:txXfrm>
        <a:off x="42722" y="863722"/>
        <a:ext cx="5414693" cy="789716"/>
      </dsp:txXfrm>
    </dsp:sp>
    <dsp:sp modelId="{31DE54A4-6FDE-4A30-A157-2A3178302A91}">
      <dsp:nvSpPr>
        <dsp:cNvPr id="0" name=""/>
        <dsp:cNvSpPr/>
      </dsp:nvSpPr>
      <dsp:spPr>
        <a:xfrm>
          <a:off x="0" y="1759520"/>
          <a:ext cx="5500137" cy="875160"/>
        </a:xfrm>
        <a:prstGeom prst="roundRect">
          <a:avLst/>
        </a:prstGeom>
        <a:gradFill rotWithShape="0">
          <a:gsLst>
            <a:gs pos="0">
              <a:schemeClr val="accent2">
                <a:hueOff val="2147871"/>
                <a:satOff val="-6164"/>
                <a:lumOff val="-987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2147871"/>
                <a:satOff val="-6164"/>
                <a:lumOff val="-987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2147871"/>
                <a:satOff val="-6164"/>
                <a:lumOff val="-987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-Trails and connectivity – Desire for linked, walkable routes</a:t>
          </a:r>
        </a:p>
      </dsp:txBody>
      <dsp:txXfrm>
        <a:off x="42722" y="1802242"/>
        <a:ext cx="5414693" cy="789716"/>
      </dsp:txXfrm>
    </dsp:sp>
    <dsp:sp modelId="{E3B23BAA-680C-4894-BFEA-AA1DE84045A6}">
      <dsp:nvSpPr>
        <dsp:cNvPr id="0" name=""/>
        <dsp:cNvSpPr/>
      </dsp:nvSpPr>
      <dsp:spPr>
        <a:xfrm>
          <a:off x="0" y="2698041"/>
          <a:ext cx="5500137" cy="875160"/>
        </a:xfrm>
        <a:prstGeom prst="roundRect">
          <a:avLst/>
        </a:prstGeom>
        <a:gradFill rotWithShape="0">
          <a:gsLst>
            <a:gs pos="0">
              <a:schemeClr val="accent2">
                <a:hueOff val="4295743"/>
                <a:satOff val="-12329"/>
                <a:lumOff val="-1973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4295743"/>
                <a:satOff val="-12329"/>
                <a:lumOff val="-1973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4295743"/>
                <a:satOff val="-12329"/>
                <a:lumOff val="-1973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-Recreation facilities. Strong interest in pickleball and play areas</a:t>
          </a:r>
        </a:p>
      </dsp:txBody>
      <dsp:txXfrm>
        <a:off x="42722" y="2740763"/>
        <a:ext cx="5414693" cy="789716"/>
      </dsp:txXfrm>
    </dsp:sp>
    <dsp:sp modelId="{1A8C564B-1DBD-46CE-A597-6EE59BE94013}">
      <dsp:nvSpPr>
        <dsp:cNvPr id="0" name=""/>
        <dsp:cNvSpPr/>
      </dsp:nvSpPr>
      <dsp:spPr>
        <a:xfrm>
          <a:off x="0" y="3636561"/>
          <a:ext cx="5500137" cy="875160"/>
        </a:xfrm>
        <a:prstGeom prst="roundRect">
          <a:avLst/>
        </a:prstGeom>
        <a:gradFill rotWithShape="0">
          <a:gsLst>
            <a:gs pos="0">
              <a:schemeClr val="accent2">
                <a:hueOff val="6443614"/>
                <a:satOff val="-18493"/>
                <a:lumOff val="-2960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6443614"/>
                <a:satOff val="-18493"/>
                <a:lumOff val="-2960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6443614"/>
                <a:satOff val="-18493"/>
                <a:lumOff val="-2960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-Park amenities and comfort with benches, shade, picnic spaces as most valued</a:t>
          </a:r>
        </a:p>
      </dsp:txBody>
      <dsp:txXfrm>
        <a:off x="42722" y="3679283"/>
        <a:ext cx="5414693" cy="7897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D0E875-34BE-4C8E-9E72-1AF98052000E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74788" y="1162050"/>
            <a:ext cx="406082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F85047-EF80-4EAB-9FBD-252E8688C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6218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050FCB-C060-4BDA-95C3-1E23017F777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209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1272011"/>
            <a:ext cx="8549640" cy="2705947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4082310"/>
            <a:ext cx="7543800" cy="1876530"/>
          </a:xfrm>
        </p:spPr>
        <p:txBody>
          <a:bodyPr/>
          <a:lstStyle>
            <a:lvl1pPr marL="0" indent="0" algn="ctr">
              <a:buNone/>
              <a:defRPr sz="2640"/>
            </a:lvl1pPr>
            <a:lvl2pPr marL="502920" indent="0" algn="ctr">
              <a:buNone/>
              <a:defRPr sz="2200"/>
            </a:lvl2pPr>
            <a:lvl3pPr marL="1005840" indent="0" algn="ctr">
              <a:buNone/>
              <a:defRPr sz="1980"/>
            </a:lvl3pPr>
            <a:lvl4pPr marL="1508760" indent="0" algn="ctr">
              <a:buNone/>
              <a:defRPr sz="1760"/>
            </a:lvl4pPr>
            <a:lvl5pPr marL="2011680" indent="0" algn="ctr">
              <a:buNone/>
              <a:defRPr sz="1760"/>
            </a:lvl5pPr>
            <a:lvl6pPr marL="2514600" indent="0" algn="ctr">
              <a:buNone/>
              <a:defRPr sz="1760"/>
            </a:lvl6pPr>
            <a:lvl7pPr marL="3017520" indent="0" algn="ctr">
              <a:buNone/>
              <a:defRPr sz="1760"/>
            </a:lvl7pPr>
            <a:lvl8pPr marL="3520440" indent="0" algn="ctr">
              <a:buNone/>
              <a:defRPr sz="1760"/>
            </a:lvl8pPr>
            <a:lvl9pPr marL="4023360" indent="0" algn="ctr">
              <a:buNone/>
              <a:defRPr sz="17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4E659-96DF-4222-B86A-86F54798D2BC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E8606-8088-48C6-BEF1-1A6112831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962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4E659-96DF-4222-B86A-86F54798D2BC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E8606-8088-48C6-BEF1-1A6112831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319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3" y="413808"/>
            <a:ext cx="2168843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5" y="413808"/>
            <a:ext cx="6380798" cy="6586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4E659-96DF-4222-B86A-86F54798D2BC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E8606-8088-48C6-BEF1-1A6112831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7805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1272011"/>
            <a:ext cx="8549640" cy="2705947"/>
          </a:xfrm>
        </p:spPr>
        <p:txBody>
          <a:bodyPr anchor="b"/>
          <a:lstStyle>
            <a:lvl1pPr algn="ctr">
              <a:defRPr sz="586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4082310"/>
            <a:ext cx="7543800" cy="1876530"/>
          </a:xfrm>
        </p:spPr>
        <p:txBody>
          <a:bodyPr/>
          <a:lstStyle>
            <a:lvl1pPr marL="0" indent="0" algn="ctr">
              <a:buNone/>
              <a:defRPr sz="2347"/>
            </a:lvl1pPr>
            <a:lvl2pPr marL="447105" indent="0" algn="ctr">
              <a:buNone/>
              <a:defRPr sz="1956"/>
            </a:lvl2pPr>
            <a:lvl3pPr marL="894210" indent="0" algn="ctr">
              <a:buNone/>
              <a:defRPr sz="1760"/>
            </a:lvl3pPr>
            <a:lvl4pPr marL="1341315" indent="0" algn="ctr">
              <a:buNone/>
              <a:defRPr sz="1565"/>
            </a:lvl4pPr>
            <a:lvl5pPr marL="1788420" indent="0" algn="ctr">
              <a:buNone/>
              <a:defRPr sz="1565"/>
            </a:lvl5pPr>
            <a:lvl6pPr marL="2235525" indent="0" algn="ctr">
              <a:buNone/>
              <a:defRPr sz="1565"/>
            </a:lvl6pPr>
            <a:lvl7pPr marL="2682630" indent="0" algn="ctr">
              <a:buNone/>
              <a:defRPr sz="1565"/>
            </a:lvl7pPr>
            <a:lvl8pPr marL="3129735" indent="0" algn="ctr">
              <a:buNone/>
              <a:defRPr sz="1565"/>
            </a:lvl8pPr>
            <a:lvl9pPr marL="3576840" indent="0" algn="ctr">
              <a:buNone/>
              <a:defRPr sz="1565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16BEA-F942-4F5A-B73C-5F8C70EFF52E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0C106-54FB-432E-A741-C4FCED5F6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5765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16BEA-F942-4F5A-B73C-5F8C70EFF52E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0C106-54FB-432E-A741-C4FCED5F6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8457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7" y="1937705"/>
            <a:ext cx="8675370" cy="3233102"/>
          </a:xfrm>
        </p:spPr>
        <p:txBody>
          <a:bodyPr anchor="b"/>
          <a:lstStyle>
            <a:lvl1pPr>
              <a:defRPr sz="586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7" y="5201393"/>
            <a:ext cx="8675370" cy="1700212"/>
          </a:xfrm>
        </p:spPr>
        <p:txBody>
          <a:bodyPr/>
          <a:lstStyle>
            <a:lvl1pPr marL="0" indent="0">
              <a:buNone/>
              <a:defRPr sz="2347">
                <a:solidFill>
                  <a:schemeClr val="tx1"/>
                </a:solidFill>
              </a:defRPr>
            </a:lvl1pPr>
            <a:lvl2pPr marL="447105" indent="0">
              <a:buNone/>
              <a:defRPr sz="1956">
                <a:solidFill>
                  <a:schemeClr val="tx1">
                    <a:tint val="75000"/>
                  </a:schemeClr>
                </a:solidFill>
              </a:defRPr>
            </a:lvl2pPr>
            <a:lvl3pPr marL="89421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3pPr>
            <a:lvl4pPr marL="1341315" indent="0">
              <a:buNone/>
              <a:defRPr sz="1565">
                <a:solidFill>
                  <a:schemeClr val="tx1">
                    <a:tint val="75000"/>
                  </a:schemeClr>
                </a:solidFill>
              </a:defRPr>
            </a:lvl4pPr>
            <a:lvl5pPr marL="1788420" indent="0">
              <a:buNone/>
              <a:defRPr sz="1565">
                <a:solidFill>
                  <a:schemeClr val="tx1">
                    <a:tint val="75000"/>
                  </a:schemeClr>
                </a:solidFill>
              </a:defRPr>
            </a:lvl5pPr>
            <a:lvl6pPr marL="2235525" indent="0">
              <a:buNone/>
              <a:defRPr sz="1565">
                <a:solidFill>
                  <a:schemeClr val="tx1">
                    <a:tint val="75000"/>
                  </a:schemeClr>
                </a:solidFill>
              </a:defRPr>
            </a:lvl6pPr>
            <a:lvl7pPr marL="2682630" indent="0">
              <a:buNone/>
              <a:defRPr sz="1565">
                <a:solidFill>
                  <a:schemeClr val="tx1">
                    <a:tint val="75000"/>
                  </a:schemeClr>
                </a:solidFill>
              </a:defRPr>
            </a:lvl7pPr>
            <a:lvl8pPr marL="3129735" indent="0">
              <a:buNone/>
              <a:defRPr sz="1565">
                <a:solidFill>
                  <a:schemeClr val="tx1">
                    <a:tint val="75000"/>
                  </a:schemeClr>
                </a:solidFill>
              </a:defRPr>
            </a:lvl8pPr>
            <a:lvl9pPr marL="3576840" indent="0">
              <a:buNone/>
              <a:defRPr sz="15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16BEA-F942-4F5A-B73C-5F8C70EFF52E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0C106-54FB-432E-A741-C4FCED5F6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9572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2069041"/>
            <a:ext cx="4274820" cy="493151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2069041"/>
            <a:ext cx="4274820" cy="493151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16BEA-F942-4F5A-B73C-5F8C70EFF52E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0C106-54FB-432E-A741-C4FCED5F6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4865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413810"/>
            <a:ext cx="8675370" cy="1502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6" y="1905318"/>
            <a:ext cx="4255174" cy="933767"/>
          </a:xfrm>
        </p:spPr>
        <p:txBody>
          <a:bodyPr anchor="b"/>
          <a:lstStyle>
            <a:lvl1pPr marL="0" indent="0">
              <a:buNone/>
              <a:defRPr sz="2347" b="1"/>
            </a:lvl1pPr>
            <a:lvl2pPr marL="447105" indent="0">
              <a:buNone/>
              <a:defRPr sz="1956" b="1"/>
            </a:lvl2pPr>
            <a:lvl3pPr marL="894210" indent="0">
              <a:buNone/>
              <a:defRPr sz="1760" b="1"/>
            </a:lvl3pPr>
            <a:lvl4pPr marL="1341315" indent="0">
              <a:buNone/>
              <a:defRPr sz="1565" b="1"/>
            </a:lvl4pPr>
            <a:lvl5pPr marL="1788420" indent="0">
              <a:buNone/>
              <a:defRPr sz="1565" b="1"/>
            </a:lvl5pPr>
            <a:lvl6pPr marL="2235525" indent="0">
              <a:buNone/>
              <a:defRPr sz="1565" b="1"/>
            </a:lvl6pPr>
            <a:lvl7pPr marL="2682630" indent="0">
              <a:buNone/>
              <a:defRPr sz="1565" b="1"/>
            </a:lvl7pPr>
            <a:lvl8pPr marL="3129735" indent="0">
              <a:buNone/>
              <a:defRPr sz="1565" b="1"/>
            </a:lvl8pPr>
            <a:lvl9pPr marL="3576840" indent="0">
              <a:buNone/>
              <a:defRPr sz="156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826" y="2839085"/>
            <a:ext cx="4255174" cy="41758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6" y="1905318"/>
            <a:ext cx="4276130" cy="933767"/>
          </a:xfrm>
        </p:spPr>
        <p:txBody>
          <a:bodyPr anchor="b"/>
          <a:lstStyle>
            <a:lvl1pPr marL="0" indent="0">
              <a:buNone/>
              <a:defRPr sz="2347" b="1"/>
            </a:lvl1pPr>
            <a:lvl2pPr marL="447105" indent="0">
              <a:buNone/>
              <a:defRPr sz="1956" b="1"/>
            </a:lvl2pPr>
            <a:lvl3pPr marL="894210" indent="0">
              <a:buNone/>
              <a:defRPr sz="1760" b="1"/>
            </a:lvl3pPr>
            <a:lvl4pPr marL="1341315" indent="0">
              <a:buNone/>
              <a:defRPr sz="1565" b="1"/>
            </a:lvl4pPr>
            <a:lvl5pPr marL="1788420" indent="0">
              <a:buNone/>
              <a:defRPr sz="1565" b="1"/>
            </a:lvl5pPr>
            <a:lvl6pPr marL="2235525" indent="0">
              <a:buNone/>
              <a:defRPr sz="1565" b="1"/>
            </a:lvl6pPr>
            <a:lvl7pPr marL="2682630" indent="0">
              <a:buNone/>
              <a:defRPr sz="1565" b="1"/>
            </a:lvl7pPr>
            <a:lvl8pPr marL="3129735" indent="0">
              <a:buNone/>
              <a:defRPr sz="1565" b="1"/>
            </a:lvl8pPr>
            <a:lvl9pPr marL="3576840" indent="0">
              <a:buNone/>
              <a:defRPr sz="156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6" y="2839085"/>
            <a:ext cx="4276130" cy="41758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16BEA-F942-4F5A-B73C-5F8C70EFF52E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0C106-54FB-432E-A741-C4FCED5F6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7118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16BEA-F942-4F5A-B73C-5F8C70EFF52E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0C106-54FB-432E-A741-C4FCED5F6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3923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16BEA-F942-4F5A-B73C-5F8C70EFF52E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0C106-54FB-432E-A741-C4FCED5F6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9488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12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30" y="1119083"/>
            <a:ext cx="5092065" cy="5523442"/>
          </a:xfrm>
        </p:spPr>
        <p:txBody>
          <a:bodyPr/>
          <a:lstStyle>
            <a:lvl1pPr>
              <a:defRPr sz="3129"/>
            </a:lvl1pPr>
            <a:lvl2pPr>
              <a:defRPr sz="2738"/>
            </a:lvl2pPr>
            <a:lvl3pPr>
              <a:defRPr sz="2347"/>
            </a:lvl3pPr>
            <a:lvl4pPr>
              <a:defRPr sz="1956"/>
            </a:lvl4pPr>
            <a:lvl5pPr>
              <a:defRPr sz="1956"/>
            </a:lvl5pPr>
            <a:lvl6pPr>
              <a:defRPr sz="1956"/>
            </a:lvl6pPr>
            <a:lvl7pPr>
              <a:defRPr sz="1956"/>
            </a:lvl7pPr>
            <a:lvl8pPr>
              <a:defRPr sz="1956"/>
            </a:lvl8pPr>
            <a:lvl9pPr>
              <a:defRPr sz="195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565"/>
            </a:lvl1pPr>
            <a:lvl2pPr marL="447105" indent="0">
              <a:buNone/>
              <a:defRPr sz="1369"/>
            </a:lvl2pPr>
            <a:lvl3pPr marL="894210" indent="0">
              <a:buNone/>
              <a:defRPr sz="1174"/>
            </a:lvl3pPr>
            <a:lvl4pPr marL="1341315" indent="0">
              <a:buNone/>
              <a:defRPr sz="978"/>
            </a:lvl4pPr>
            <a:lvl5pPr marL="1788420" indent="0">
              <a:buNone/>
              <a:defRPr sz="978"/>
            </a:lvl5pPr>
            <a:lvl6pPr marL="2235525" indent="0">
              <a:buNone/>
              <a:defRPr sz="978"/>
            </a:lvl6pPr>
            <a:lvl7pPr marL="2682630" indent="0">
              <a:buNone/>
              <a:defRPr sz="978"/>
            </a:lvl7pPr>
            <a:lvl8pPr marL="3129735" indent="0">
              <a:buNone/>
              <a:defRPr sz="978"/>
            </a:lvl8pPr>
            <a:lvl9pPr marL="3576840" indent="0">
              <a:buNone/>
              <a:defRPr sz="97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16BEA-F942-4F5A-B73C-5F8C70EFF52E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0C106-54FB-432E-A741-C4FCED5F6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33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4E659-96DF-4222-B86A-86F54798D2BC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E8606-8088-48C6-BEF1-1A6112831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6347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12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76130" y="1119083"/>
            <a:ext cx="5092065" cy="5523442"/>
          </a:xfrm>
        </p:spPr>
        <p:txBody>
          <a:bodyPr anchor="t"/>
          <a:lstStyle>
            <a:lvl1pPr marL="0" indent="0">
              <a:buNone/>
              <a:defRPr sz="3129"/>
            </a:lvl1pPr>
            <a:lvl2pPr marL="447105" indent="0">
              <a:buNone/>
              <a:defRPr sz="2738"/>
            </a:lvl2pPr>
            <a:lvl3pPr marL="894210" indent="0">
              <a:buNone/>
              <a:defRPr sz="2347"/>
            </a:lvl3pPr>
            <a:lvl4pPr marL="1341315" indent="0">
              <a:buNone/>
              <a:defRPr sz="1956"/>
            </a:lvl4pPr>
            <a:lvl5pPr marL="1788420" indent="0">
              <a:buNone/>
              <a:defRPr sz="1956"/>
            </a:lvl5pPr>
            <a:lvl6pPr marL="2235525" indent="0">
              <a:buNone/>
              <a:defRPr sz="1956"/>
            </a:lvl6pPr>
            <a:lvl7pPr marL="2682630" indent="0">
              <a:buNone/>
              <a:defRPr sz="1956"/>
            </a:lvl7pPr>
            <a:lvl8pPr marL="3129735" indent="0">
              <a:buNone/>
              <a:defRPr sz="1956"/>
            </a:lvl8pPr>
            <a:lvl9pPr marL="3576840" indent="0">
              <a:buNone/>
              <a:defRPr sz="1956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565"/>
            </a:lvl1pPr>
            <a:lvl2pPr marL="447105" indent="0">
              <a:buNone/>
              <a:defRPr sz="1369"/>
            </a:lvl2pPr>
            <a:lvl3pPr marL="894210" indent="0">
              <a:buNone/>
              <a:defRPr sz="1174"/>
            </a:lvl3pPr>
            <a:lvl4pPr marL="1341315" indent="0">
              <a:buNone/>
              <a:defRPr sz="978"/>
            </a:lvl4pPr>
            <a:lvl5pPr marL="1788420" indent="0">
              <a:buNone/>
              <a:defRPr sz="978"/>
            </a:lvl5pPr>
            <a:lvl6pPr marL="2235525" indent="0">
              <a:buNone/>
              <a:defRPr sz="978"/>
            </a:lvl6pPr>
            <a:lvl7pPr marL="2682630" indent="0">
              <a:buNone/>
              <a:defRPr sz="978"/>
            </a:lvl7pPr>
            <a:lvl8pPr marL="3129735" indent="0">
              <a:buNone/>
              <a:defRPr sz="978"/>
            </a:lvl8pPr>
            <a:lvl9pPr marL="3576840" indent="0">
              <a:buNone/>
              <a:defRPr sz="97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16BEA-F942-4F5A-B73C-5F8C70EFF52E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0C106-54FB-432E-A741-C4FCED5F6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2645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16BEA-F942-4F5A-B73C-5F8C70EFF52E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0C106-54FB-432E-A741-C4FCED5F6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4190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3" y="413808"/>
            <a:ext cx="2168843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5" y="413808"/>
            <a:ext cx="6380798" cy="6586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16BEA-F942-4F5A-B73C-5F8C70EFF52E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0C106-54FB-432E-A741-C4FCED5F6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20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7" y="1937705"/>
            <a:ext cx="8675370" cy="3233102"/>
          </a:xfrm>
        </p:spPr>
        <p:txBody>
          <a:bodyPr anchor="b"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7" y="5201393"/>
            <a:ext cx="8675370" cy="1700212"/>
          </a:xfrm>
        </p:spPr>
        <p:txBody>
          <a:bodyPr/>
          <a:lstStyle>
            <a:lvl1pPr marL="0" indent="0">
              <a:buNone/>
              <a:defRPr sz="2640">
                <a:solidFill>
                  <a:schemeClr val="tx1">
                    <a:tint val="82000"/>
                  </a:schemeClr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82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82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82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82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82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82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82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4E659-96DF-4222-B86A-86F54798D2BC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E8606-8088-48C6-BEF1-1A6112831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885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4E659-96DF-4222-B86A-86F54798D2BC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E8606-8088-48C6-BEF1-1A6112831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313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413810"/>
            <a:ext cx="8675370" cy="1502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6" y="1905318"/>
            <a:ext cx="4255174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826" y="2839085"/>
            <a:ext cx="4255174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6" y="1905318"/>
            <a:ext cx="4276130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6" y="2839085"/>
            <a:ext cx="4276130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4E659-96DF-4222-B86A-86F54798D2BC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E8606-8088-48C6-BEF1-1A6112831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110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4E659-96DF-4222-B86A-86F54798D2BC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E8606-8088-48C6-BEF1-1A6112831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32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4E659-96DF-4222-B86A-86F54798D2BC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E8606-8088-48C6-BEF1-1A6112831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657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30" y="1119083"/>
            <a:ext cx="5092065" cy="5523442"/>
          </a:xfrm>
        </p:spPr>
        <p:txBody>
          <a:bodyPr/>
          <a:lstStyle>
            <a:lvl1pPr>
              <a:defRPr sz="3520"/>
            </a:lvl1pPr>
            <a:lvl2pPr>
              <a:defRPr sz="3080"/>
            </a:lvl2pPr>
            <a:lvl3pPr>
              <a:defRPr sz="264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4E659-96DF-4222-B86A-86F54798D2BC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E8606-8088-48C6-BEF1-1A6112831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378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76130" y="1119083"/>
            <a:ext cx="5092065" cy="5523442"/>
          </a:xfrm>
        </p:spPr>
        <p:txBody>
          <a:bodyPr anchor="t"/>
          <a:lstStyle>
            <a:lvl1pPr marL="0" indent="0">
              <a:buNone/>
              <a:defRPr sz="3520"/>
            </a:lvl1pPr>
            <a:lvl2pPr marL="502920" indent="0">
              <a:buNone/>
              <a:defRPr sz="3080"/>
            </a:lvl2pPr>
            <a:lvl3pPr marL="1005840" indent="0">
              <a:buNone/>
              <a:defRPr sz="2640"/>
            </a:lvl3pPr>
            <a:lvl4pPr marL="1508760" indent="0">
              <a:buNone/>
              <a:defRPr sz="2200"/>
            </a:lvl4pPr>
            <a:lvl5pPr marL="2011680" indent="0">
              <a:buNone/>
              <a:defRPr sz="2200"/>
            </a:lvl5pPr>
            <a:lvl6pPr marL="2514600" indent="0">
              <a:buNone/>
              <a:defRPr sz="2200"/>
            </a:lvl6pPr>
            <a:lvl7pPr marL="3017520" indent="0">
              <a:buNone/>
              <a:defRPr sz="2200"/>
            </a:lvl7pPr>
            <a:lvl8pPr marL="3520440" indent="0">
              <a:buNone/>
              <a:defRPr sz="2200"/>
            </a:lvl8pPr>
            <a:lvl9pPr marL="4023360" indent="0">
              <a:buNone/>
              <a:defRPr sz="2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4E659-96DF-4222-B86A-86F54798D2BC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E8606-8088-48C6-BEF1-1A6112831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704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413810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D04E659-96DF-4222-B86A-86F54798D2BC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E1E8606-8088-48C6-BEF1-1A6112831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401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1005840" rtl="0" eaLnBrk="1" latinLnBrk="0" hangingPunct="1">
        <a:lnSpc>
          <a:spcPct val="90000"/>
        </a:lnSpc>
        <a:spcBef>
          <a:spcPct val="0"/>
        </a:spcBef>
        <a:buNone/>
        <a:defRPr sz="4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460" indent="-251460" algn="l" defTabSz="100584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080" kern="1200">
          <a:solidFill>
            <a:schemeClr val="tx1"/>
          </a:solidFill>
          <a:latin typeface="+mn-lt"/>
          <a:ea typeface="+mn-ea"/>
          <a:cs typeface="+mn-cs"/>
        </a:defRPr>
      </a:lvl1pPr>
      <a:lvl2pPr marL="7543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02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26314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413810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2069041"/>
            <a:ext cx="8675370" cy="49315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7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716BEA-F942-4F5A-B73C-5F8C70EFF52E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7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7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40C106-54FB-432E-A741-C4FCED5F6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273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894210" rtl="0" eaLnBrk="1" latinLnBrk="0" hangingPunct="1">
        <a:lnSpc>
          <a:spcPct val="90000"/>
        </a:lnSpc>
        <a:spcBef>
          <a:spcPct val="0"/>
        </a:spcBef>
        <a:buNone/>
        <a:defRPr sz="430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553" indent="-223553" algn="l" defTabSz="894210" rtl="0" eaLnBrk="1" latinLnBrk="0" hangingPunct="1">
        <a:lnSpc>
          <a:spcPct val="90000"/>
        </a:lnSpc>
        <a:spcBef>
          <a:spcPts val="978"/>
        </a:spcBef>
        <a:buFont typeface="Arial" panose="020B0604020202020204" pitchFamily="34" charset="0"/>
        <a:buChar char="•"/>
        <a:defRPr sz="2738" kern="1200">
          <a:solidFill>
            <a:schemeClr val="tx1"/>
          </a:solidFill>
          <a:latin typeface="+mn-lt"/>
          <a:ea typeface="+mn-ea"/>
          <a:cs typeface="+mn-cs"/>
        </a:defRPr>
      </a:lvl1pPr>
      <a:lvl2pPr marL="670658" indent="-223553" algn="l" defTabSz="894210" rtl="0" eaLnBrk="1" latinLnBrk="0" hangingPunct="1">
        <a:lnSpc>
          <a:spcPct val="90000"/>
        </a:lnSpc>
        <a:spcBef>
          <a:spcPts val="489"/>
        </a:spcBef>
        <a:buFont typeface="Arial" panose="020B0604020202020204" pitchFamily="34" charset="0"/>
        <a:buChar char="•"/>
        <a:defRPr sz="2347" kern="1200">
          <a:solidFill>
            <a:schemeClr val="tx1"/>
          </a:solidFill>
          <a:latin typeface="+mn-lt"/>
          <a:ea typeface="+mn-ea"/>
          <a:cs typeface="+mn-cs"/>
        </a:defRPr>
      </a:lvl2pPr>
      <a:lvl3pPr marL="1117763" indent="-223553" algn="l" defTabSz="894210" rtl="0" eaLnBrk="1" latinLnBrk="0" hangingPunct="1">
        <a:lnSpc>
          <a:spcPct val="90000"/>
        </a:lnSpc>
        <a:spcBef>
          <a:spcPts val="489"/>
        </a:spcBef>
        <a:buFont typeface="Arial" panose="020B0604020202020204" pitchFamily="34" charset="0"/>
        <a:buChar char="•"/>
        <a:defRPr sz="1956" kern="1200">
          <a:solidFill>
            <a:schemeClr val="tx1"/>
          </a:solidFill>
          <a:latin typeface="+mn-lt"/>
          <a:ea typeface="+mn-ea"/>
          <a:cs typeface="+mn-cs"/>
        </a:defRPr>
      </a:lvl3pPr>
      <a:lvl4pPr marL="1564868" indent="-223553" algn="l" defTabSz="894210" rtl="0" eaLnBrk="1" latinLnBrk="0" hangingPunct="1">
        <a:lnSpc>
          <a:spcPct val="90000"/>
        </a:lnSpc>
        <a:spcBef>
          <a:spcPts val="489"/>
        </a:spcBef>
        <a:buFont typeface="Arial" panose="020B0604020202020204" pitchFamily="34" charset="0"/>
        <a:buChar char="•"/>
        <a:defRPr sz="1760" kern="1200">
          <a:solidFill>
            <a:schemeClr val="tx1"/>
          </a:solidFill>
          <a:latin typeface="+mn-lt"/>
          <a:ea typeface="+mn-ea"/>
          <a:cs typeface="+mn-cs"/>
        </a:defRPr>
      </a:lvl4pPr>
      <a:lvl5pPr marL="2011973" indent="-223553" algn="l" defTabSz="894210" rtl="0" eaLnBrk="1" latinLnBrk="0" hangingPunct="1">
        <a:lnSpc>
          <a:spcPct val="90000"/>
        </a:lnSpc>
        <a:spcBef>
          <a:spcPts val="489"/>
        </a:spcBef>
        <a:buFont typeface="Arial" panose="020B0604020202020204" pitchFamily="34" charset="0"/>
        <a:buChar char="•"/>
        <a:defRPr sz="1760" kern="1200">
          <a:solidFill>
            <a:schemeClr val="tx1"/>
          </a:solidFill>
          <a:latin typeface="+mn-lt"/>
          <a:ea typeface="+mn-ea"/>
          <a:cs typeface="+mn-cs"/>
        </a:defRPr>
      </a:lvl5pPr>
      <a:lvl6pPr marL="2459078" indent="-223553" algn="l" defTabSz="894210" rtl="0" eaLnBrk="1" latinLnBrk="0" hangingPunct="1">
        <a:lnSpc>
          <a:spcPct val="90000"/>
        </a:lnSpc>
        <a:spcBef>
          <a:spcPts val="489"/>
        </a:spcBef>
        <a:buFont typeface="Arial" panose="020B0604020202020204" pitchFamily="34" charset="0"/>
        <a:buChar char="•"/>
        <a:defRPr sz="1760" kern="1200">
          <a:solidFill>
            <a:schemeClr val="tx1"/>
          </a:solidFill>
          <a:latin typeface="+mn-lt"/>
          <a:ea typeface="+mn-ea"/>
          <a:cs typeface="+mn-cs"/>
        </a:defRPr>
      </a:lvl6pPr>
      <a:lvl7pPr marL="2906183" indent="-223553" algn="l" defTabSz="894210" rtl="0" eaLnBrk="1" latinLnBrk="0" hangingPunct="1">
        <a:lnSpc>
          <a:spcPct val="90000"/>
        </a:lnSpc>
        <a:spcBef>
          <a:spcPts val="489"/>
        </a:spcBef>
        <a:buFont typeface="Arial" panose="020B0604020202020204" pitchFamily="34" charset="0"/>
        <a:buChar char="•"/>
        <a:defRPr sz="1760" kern="1200">
          <a:solidFill>
            <a:schemeClr val="tx1"/>
          </a:solidFill>
          <a:latin typeface="+mn-lt"/>
          <a:ea typeface="+mn-ea"/>
          <a:cs typeface="+mn-cs"/>
        </a:defRPr>
      </a:lvl7pPr>
      <a:lvl8pPr marL="3353288" indent="-223553" algn="l" defTabSz="894210" rtl="0" eaLnBrk="1" latinLnBrk="0" hangingPunct="1">
        <a:lnSpc>
          <a:spcPct val="90000"/>
        </a:lnSpc>
        <a:spcBef>
          <a:spcPts val="489"/>
        </a:spcBef>
        <a:buFont typeface="Arial" panose="020B0604020202020204" pitchFamily="34" charset="0"/>
        <a:buChar char="•"/>
        <a:defRPr sz="1760" kern="1200">
          <a:solidFill>
            <a:schemeClr val="tx1"/>
          </a:solidFill>
          <a:latin typeface="+mn-lt"/>
          <a:ea typeface="+mn-ea"/>
          <a:cs typeface="+mn-cs"/>
        </a:defRPr>
      </a:lvl8pPr>
      <a:lvl9pPr marL="3800393" indent="-223553" algn="l" defTabSz="894210" rtl="0" eaLnBrk="1" latinLnBrk="0" hangingPunct="1">
        <a:lnSpc>
          <a:spcPct val="90000"/>
        </a:lnSpc>
        <a:spcBef>
          <a:spcPts val="489"/>
        </a:spcBef>
        <a:buFont typeface="Arial" panose="020B0604020202020204" pitchFamily="34" charset="0"/>
        <a:buChar char="•"/>
        <a:defRPr sz="17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4210" rtl="0" eaLnBrk="1" latinLnBrk="0" hangingPunct="1">
        <a:defRPr sz="1760" kern="1200">
          <a:solidFill>
            <a:schemeClr val="tx1"/>
          </a:solidFill>
          <a:latin typeface="+mn-lt"/>
          <a:ea typeface="+mn-ea"/>
          <a:cs typeface="+mn-cs"/>
        </a:defRPr>
      </a:lvl1pPr>
      <a:lvl2pPr marL="447105" algn="l" defTabSz="894210" rtl="0" eaLnBrk="1" latinLnBrk="0" hangingPunct="1">
        <a:defRPr sz="1760" kern="1200">
          <a:solidFill>
            <a:schemeClr val="tx1"/>
          </a:solidFill>
          <a:latin typeface="+mn-lt"/>
          <a:ea typeface="+mn-ea"/>
          <a:cs typeface="+mn-cs"/>
        </a:defRPr>
      </a:lvl2pPr>
      <a:lvl3pPr marL="894210" algn="l" defTabSz="894210" rtl="0" eaLnBrk="1" latinLnBrk="0" hangingPunct="1">
        <a:defRPr sz="1760" kern="1200">
          <a:solidFill>
            <a:schemeClr val="tx1"/>
          </a:solidFill>
          <a:latin typeface="+mn-lt"/>
          <a:ea typeface="+mn-ea"/>
          <a:cs typeface="+mn-cs"/>
        </a:defRPr>
      </a:lvl3pPr>
      <a:lvl4pPr marL="1341315" algn="l" defTabSz="894210" rtl="0" eaLnBrk="1" latinLnBrk="0" hangingPunct="1">
        <a:defRPr sz="1760" kern="1200">
          <a:solidFill>
            <a:schemeClr val="tx1"/>
          </a:solidFill>
          <a:latin typeface="+mn-lt"/>
          <a:ea typeface="+mn-ea"/>
          <a:cs typeface="+mn-cs"/>
        </a:defRPr>
      </a:lvl4pPr>
      <a:lvl5pPr marL="1788420" algn="l" defTabSz="894210" rtl="0" eaLnBrk="1" latinLnBrk="0" hangingPunct="1">
        <a:defRPr sz="1760" kern="1200">
          <a:solidFill>
            <a:schemeClr val="tx1"/>
          </a:solidFill>
          <a:latin typeface="+mn-lt"/>
          <a:ea typeface="+mn-ea"/>
          <a:cs typeface="+mn-cs"/>
        </a:defRPr>
      </a:lvl5pPr>
      <a:lvl6pPr marL="2235525" algn="l" defTabSz="894210" rtl="0" eaLnBrk="1" latinLnBrk="0" hangingPunct="1">
        <a:defRPr sz="1760" kern="1200">
          <a:solidFill>
            <a:schemeClr val="tx1"/>
          </a:solidFill>
          <a:latin typeface="+mn-lt"/>
          <a:ea typeface="+mn-ea"/>
          <a:cs typeface="+mn-cs"/>
        </a:defRPr>
      </a:lvl6pPr>
      <a:lvl7pPr marL="2682630" algn="l" defTabSz="894210" rtl="0" eaLnBrk="1" latinLnBrk="0" hangingPunct="1">
        <a:defRPr sz="1760" kern="1200">
          <a:solidFill>
            <a:schemeClr val="tx1"/>
          </a:solidFill>
          <a:latin typeface="+mn-lt"/>
          <a:ea typeface="+mn-ea"/>
          <a:cs typeface="+mn-cs"/>
        </a:defRPr>
      </a:lvl7pPr>
      <a:lvl8pPr marL="3129735" algn="l" defTabSz="894210" rtl="0" eaLnBrk="1" latinLnBrk="0" hangingPunct="1">
        <a:defRPr sz="1760" kern="1200">
          <a:solidFill>
            <a:schemeClr val="tx1"/>
          </a:solidFill>
          <a:latin typeface="+mn-lt"/>
          <a:ea typeface="+mn-ea"/>
          <a:cs typeface="+mn-cs"/>
        </a:defRPr>
      </a:lvl8pPr>
      <a:lvl9pPr marL="3576840" algn="l" defTabSz="894210" rtl="0" eaLnBrk="1" latinLnBrk="0" hangingPunct="1">
        <a:defRPr sz="17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f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f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diagramLayout" Target="../diagrams/layout2.xml"/><Relationship Id="rId7" Type="http://schemas.openxmlformats.org/officeDocument/2006/relationships/image" Target="../media/image33.jp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35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oupeville Town Park - Whidbey and Camano Islands">
            <a:extLst>
              <a:ext uri="{FF2B5EF4-FFF2-40B4-BE49-F238E27FC236}">
                <a16:creationId xmlns:a16="http://schemas.microsoft.com/office/drawing/2014/main" id="{75753E10-C482-F52B-5298-1DFE6AF7DF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85"/>
          <a:stretch/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A58DD279-258E-88E6-0A5B-BDB1E31251A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05481" y="1206095"/>
            <a:ext cx="8983362" cy="230832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RESULTS: </a:t>
            </a:r>
            <a:b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Parks and Recreation Community  Survey</a:t>
            </a:r>
            <a:endParaRPr kumimoji="0" lang="en-US" sz="4800" b="1" i="0" u="sng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FEFF80-9F40-75B1-7FAE-387E11285CD9}"/>
              </a:ext>
            </a:extLst>
          </p:cNvPr>
          <p:cNvSpPr txBox="1"/>
          <p:nvPr/>
        </p:nvSpPr>
        <p:spPr>
          <a:xfrm>
            <a:off x="605481" y="4858579"/>
            <a:ext cx="85138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Survey Overview: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Responses: 165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Purpose: Gather data for parks improvements</a:t>
            </a:r>
          </a:p>
        </p:txBody>
      </p:sp>
    </p:spTree>
    <p:extLst>
      <p:ext uri="{BB962C8B-B14F-4D97-AF65-F5344CB8AC3E}">
        <p14:creationId xmlns:p14="http://schemas.microsoft.com/office/powerpoint/2010/main" val="40886213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North Central Whidbey Farmers Market - April 22 to October 14 | 10 am to 2  pm">
            <a:extLst>
              <a:ext uri="{FF2B5EF4-FFF2-40B4-BE49-F238E27FC236}">
                <a16:creationId xmlns:a16="http://schemas.microsoft.com/office/drawing/2014/main" id="{198CEA74-B857-78A2-54FE-2299321D3E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17"/>
          <a:stretch/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883E0E4-8175-5DCF-2978-0E0A865C0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515" y="413810"/>
            <a:ext cx="8675370" cy="1502305"/>
          </a:xfrm>
        </p:spPr>
        <p:txBody>
          <a:bodyPr>
            <a:normAutofit/>
          </a:bodyPr>
          <a:lstStyle/>
          <a:p>
            <a:r>
              <a:rPr lang="en-US" sz="2400" b="1" dirty="0"/>
              <a:t>Parks and Recreation Survey</a:t>
            </a:r>
            <a:endParaRPr lang="en-US" sz="1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1D0CE4-4AB5-D517-5230-680F50A7D1DB}"/>
              </a:ext>
            </a:extLst>
          </p:cNvPr>
          <p:cNvSpPr txBox="1"/>
          <p:nvPr/>
        </p:nvSpPr>
        <p:spPr>
          <a:xfrm>
            <a:off x="1398494" y="1592949"/>
            <a:ext cx="47226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“Do you have ideas that would allow more residents to enjoy Green and Open Spaces?”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D8FBAB-FB3C-D8B0-4B73-D6CD90B839E8}"/>
              </a:ext>
            </a:extLst>
          </p:cNvPr>
          <p:cNvSpPr txBox="1"/>
          <p:nvPr/>
        </p:nvSpPr>
        <p:spPr>
          <a:xfrm>
            <a:off x="2646381" y="2374437"/>
            <a:ext cx="54218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covered gathering and picnic spaces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summer concerts or programmed activities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create shaded spaces.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9BB33E-C674-1E2F-2364-A4C6440B0E00}"/>
              </a:ext>
            </a:extLst>
          </p:cNvPr>
          <p:cNvSpPr txBox="1"/>
          <p:nvPr/>
        </p:nvSpPr>
        <p:spPr>
          <a:xfrm>
            <a:off x="1312433" y="4206240"/>
            <a:ext cx="5421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“Do you think the Town needs more Parks and Open Spaces? If so, where in Town are they needed?”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26C73B-93C8-DCD8-27A0-7152325FEC60}"/>
              </a:ext>
            </a:extLst>
          </p:cNvPr>
          <p:cNvSpPr txBox="1"/>
          <p:nvPr/>
        </p:nvSpPr>
        <p:spPr>
          <a:xfrm>
            <a:off x="2646381" y="5208490"/>
            <a:ext cx="56692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Some people responded that the town has plenty of parks that are underutilized.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Some people who want to see more parks cite reasons of protecting vacant or forested parcels.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Others mention that parks are needed on the east side of town and south of the highway.  </a:t>
            </a:r>
          </a:p>
        </p:txBody>
      </p:sp>
    </p:spTree>
    <p:extLst>
      <p:ext uri="{BB962C8B-B14F-4D97-AF65-F5344CB8AC3E}">
        <p14:creationId xmlns:p14="http://schemas.microsoft.com/office/powerpoint/2010/main" val="2361440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BF1C1-646A-1D3C-8882-161EE28B7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66" y="851538"/>
            <a:ext cx="3604097" cy="1913356"/>
          </a:xfrm>
        </p:spPr>
        <p:txBody>
          <a:bodyPr anchor="b">
            <a:normAutofit fontScale="90000"/>
          </a:bodyPr>
          <a:lstStyle/>
          <a:p>
            <a:r>
              <a:rPr lang="en-US" sz="4859" b="1" dirty="0">
                <a:solidFill>
                  <a:schemeClr val="accent1">
                    <a:lumMod val="50000"/>
                  </a:schemeClr>
                </a:solidFill>
              </a:rPr>
              <a:t>Coupeville Town Council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062693-E08B-9B29-E345-6E4F4084EA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066" y="3342456"/>
            <a:ext cx="3500961" cy="32468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986" dirty="0"/>
              <a:t>Park and Recreation Ad-Hoc Committee Report </a:t>
            </a:r>
          </a:p>
          <a:p>
            <a:endParaRPr lang="en-US" sz="1986" dirty="0"/>
          </a:p>
          <a:p>
            <a:pPr marL="0" indent="0">
              <a:buNone/>
            </a:pPr>
            <a:r>
              <a:rPr lang="en-US" sz="1986" dirty="0"/>
              <a:t>January 13</a:t>
            </a:r>
            <a:r>
              <a:rPr lang="en-US" sz="1986"/>
              <a:t>, 2026</a:t>
            </a:r>
            <a:endParaRPr lang="en-US" sz="1986" dirty="0"/>
          </a:p>
        </p:txBody>
      </p:sp>
      <p:pic>
        <p:nvPicPr>
          <p:cNvPr id="5" name="Picture 4" descr="A fence in a field&#10;&#10;AI-generated content may be incorrect.">
            <a:extLst>
              <a:ext uri="{FF2B5EF4-FFF2-40B4-BE49-F238E27FC236}">
                <a16:creationId xmlns:a16="http://schemas.microsoft.com/office/drawing/2014/main" id="{8E886828-464B-ED38-FD66-394D660392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7" r="25211"/>
          <a:stretch>
            <a:fillRect/>
          </a:stretch>
        </p:blipFill>
        <p:spPr>
          <a:xfrm>
            <a:off x="4382154" y="0"/>
            <a:ext cx="5674989" cy="7772399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4" name="Picture 3" descr="A logo of a town&#10;&#10;AI-generated content may be incorrect.">
            <a:extLst>
              <a:ext uri="{FF2B5EF4-FFF2-40B4-BE49-F238E27FC236}">
                <a16:creationId xmlns:a16="http://schemas.microsoft.com/office/drawing/2014/main" id="{CFEB6532-6DF3-87C5-988E-3596C252C1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08" y="5027809"/>
            <a:ext cx="2676832" cy="1876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6252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2A52D-E8DB-51CC-5D32-AB416433B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522" y="1158709"/>
            <a:ext cx="2828925" cy="1680870"/>
          </a:xfrm>
        </p:spPr>
        <p:txBody>
          <a:bodyPr anchor="b">
            <a:normAutofit fontScale="90000"/>
          </a:bodyPr>
          <a:lstStyle/>
          <a:p>
            <a:r>
              <a:rPr lang="en-US" sz="4492" b="1"/>
              <a:t>Purpose and 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220B90-4CB0-A285-7BE6-A09DF182D8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522" y="3278226"/>
            <a:ext cx="2828925" cy="3004483"/>
          </a:xfrm>
        </p:spPr>
        <p:txBody>
          <a:bodyPr anchor="t">
            <a:normAutofit lnSpcReduction="10000"/>
          </a:bodyPr>
          <a:lstStyle/>
          <a:p>
            <a:r>
              <a:rPr lang="en-US" sz="1834" dirty="0"/>
              <a:t>Acknowledge / Thank Ad-Hoc Park and Recreation Committee members</a:t>
            </a:r>
          </a:p>
          <a:p>
            <a:r>
              <a:rPr lang="en-US" sz="1834" dirty="0"/>
              <a:t>Town survey results</a:t>
            </a:r>
          </a:p>
          <a:p>
            <a:r>
              <a:rPr lang="en-US" sz="1834" dirty="0"/>
              <a:t>Parks and Recreation Committee Role and Recommendations </a:t>
            </a:r>
          </a:p>
          <a:p>
            <a:r>
              <a:rPr lang="en-US" sz="1834" dirty="0"/>
              <a:t>Community open house results</a:t>
            </a:r>
          </a:p>
          <a:p>
            <a:endParaRPr lang="en-US" sz="1834" dirty="0"/>
          </a:p>
          <a:p>
            <a:endParaRPr lang="en-US" sz="1834" dirty="0"/>
          </a:p>
          <a:p>
            <a:endParaRPr lang="en-US" sz="1834" dirty="0"/>
          </a:p>
        </p:txBody>
      </p:sp>
      <p:pic>
        <p:nvPicPr>
          <p:cNvPr id="8" name="Picture 7" descr="A dock with boats and buildings in the background&#10;&#10;AI-generated content may be incorrect.">
            <a:extLst>
              <a:ext uri="{FF2B5EF4-FFF2-40B4-BE49-F238E27FC236}">
                <a16:creationId xmlns:a16="http://schemas.microsoft.com/office/drawing/2014/main" id="{C7C62E7D-7193-E92F-A0DA-94B45A90B8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794" y="1753111"/>
            <a:ext cx="5695569" cy="426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5186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3E124-9AF5-79E8-B7DE-5A900CD7F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66" y="914829"/>
            <a:ext cx="4501134" cy="1378461"/>
          </a:xfrm>
        </p:spPr>
        <p:txBody>
          <a:bodyPr vert="horz" lIns="27940" tIns="13970" rIns="27940" bIns="13970" rtlCol="0" anchor="b">
            <a:normAutofit fontScale="90000"/>
          </a:bodyPr>
          <a:lstStyle/>
          <a:p>
            <a:pPr defTabSz="279441"/>
            <a:r>
              <a:rPr lang="en-US" sz="3392" b="1" dirty="0">
                <a:solidFill>
                  <a:srgbClr val="FF0000"/>
                </a:solidFill>
              </a:rPr>
              <a:t>THANK YOU! </a:t>
            </a:r>
            <a:br>
              <a:rPr lang="en-US" sz="3392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392" b="1" dirty="0">
                <a:solidFill>
                  <a:schemeClr val="accent1">
                    <a:lumMod val="75000"/>
                  </a:schemeClr>
                </a:solidFill>
              </a:rPr>
              <a:t>Parks and Recreation  Committee Members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576947-7903-4A66-DD26-EB837FC3EB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8066" y="2868812"/>
            <a:ext cx="2440559" cy="4496368"/>
          </a:xfrm>
        </p:spPr>
        <p:txBody>
          <a:bodyPr vert="horz" lIns="27940" tIns="13970" rIns="27940" bIns="13970" rtlCol="0">
            <a:normAutofit fontScale="92500" lnSpcReduction="10000"/>
          </a:bodyPr>
          <a:lstStyle/>
          <a:p>
            <a:pPr indent="-69860" defTabSz="279441"/>
            <a:endParaRPr lang="en-US" sz="1528" dirty="0"/>
          </a:p>
          <a:p>
            <a:pPr indent="-69860" defTabSz="279441"/>
            <a:r>
              <a:rPr lang="en-US" sz="2384" dirty="0">
                <a:solidFill>
                  <a:srgbClr val="7030A0"/>
                </a:solidFill>
              </a:rPr>
              <a:t>Robin Hertlein</a:t>
            </a:r>
          </a:p>
          <a:p>
            <a:pPr indent="-69860" defTabSz="279441"/>
            <a:r>
              <a:rPr lang="en-US" sz="2384" dirty="0">
                <a:solidFill>
                  <a:srgbClr val="7030A0"/>
                </a:solidFill>
              </a:rPr>
              <a:t>Atalie Rudat</a:t>
            </a:r>
          </a:p>
          <a:p>
            <a:pPr indent="-69860" defTabSz="279441"/>
            <a:r>
              <a:rPr lang="en-US" sz="2384" dirty="0">
                <a:solidFill>
                  <a:srgbClr val="7030A0"/>
                </a:solidFill>
              </a:rPr>
              <a:t>Beverly Sheridan</a:t>
            </a:r>
          </a:p>
          <a:p>
            <a:pPr indent="-69860" defTabSz="279441"/>
            <a:r>
              <a:rPr lang="en-US" sz="2384" dirty="0">
                <a:solidFill>
                  <a:srgbClr val="7030A0"/>
                </a:solidFill>
              </a:rPr>
              <a:t>Travis Dotson</a:t>
            </a:r>
          </a:p>
          <a:p>
            <a:pPr indent="-69860" defTabSz="279441"/>
            <a:r>
              <a:rPr lang="en-US" sz="2384" dirty="0">
                <a:solidFill>
                  <a:srgbClr val="7030A0"/>
                </a:solidFill>
              </a:rPr>
              <a:t>Juniper Sanders</a:t>
            </a:r>
          </a:p>
          <a:p>
            <a:pPr indent="-69860" defTabSz="279441"/>
            <a:r>
              <a:rPr lang="en-US" sz="2384" dirty="0">
                <a:solidFill>
                  <a:srgbClr val="7030A0"/>
                </a:solidFill>
              </a:rPr>
              <a:t>Libby Britton </a:t>
            </a:r>
          </a:p>
          <a:p>
            <a:pPr indent="-69860" defTabSz="279441"/>
            <a:r>
              <a:rPr lang="en-US" sz="2384" dirty="0">
                <a:solidFill>
                  <a:srgbClr val="7030A0"/>
                </a:solidFill>
              </a:rPr>
              <a:t>Dave </a:t>
            </a:r>
            <a:r>
              <a:rPr lang="en-US" sz="2384" dirty="0" err="1">
                <a:solidFill>
                  <a:srgbClr val="7030A0"/>
                </a:solidFill>
              </a:rPr>
              <a:t>Wechner</a:t>
            </a:r>
            <a:endParaRPr lang="en-US" sz="2384" dirty="0">
              <a:solidFill>
                <a:srgbClr val="7030A0"/>
              </a:solidFill>
            </a:endParaRPr>
          </a:p>
          <a:p>
            <a:pPr indent="-69860" defTabSz="279441"/>
            <a:r>
              <a:rPr lang="en-US" sz="2384" dirty="0">
                <a:solidFill>
                  <a:srgbClr val="7030A0"/>
                </a:solidFill>
              </a:rPr>
              <a:t>Kyle Renninger</a:t>
            </a:r>
          </a:p>
          <a:p>
            <a:pPr indent="-69860" defTabSz="279441"/>
            <a:r>
              <a:rPr lang="en-US" sz="2384" dirty="0">
                <a:solidFill>
                  <a:srgbClr val="7030A0"/>
                </a:solidFill>
              </a:rPr>
              <a:t>Holly Miller</a:t>
            </a:r>
          </a:p>
          <a:p>
            <a:pPr indent="-69860" defTabSz="279441"/>
            <a:r>
              <a:rPr lang="en-US" sz="2384" dirty="0">
                <a:solidFill>
                  <a:srgbClr val="7030A0"/>
                </a:solidFill>
              </a:rPr>
              <a:t>Jay Adams </a:t>
            </a:r>
          </a:p>
          <a:p>
            <a:pPr indent="-69860" defTabSz="279441"/>
            <a:endParaRPr lang="en-US" sz="1528" dirty="0"/>
          </a:p>
          <a:p>
            <a:pPr indent="-69860" defTabSz="279441"/>
            <a:endParaRPr lang="en-US" sz="1528" dirty="0"/>
          </a:p>
        </p:txBody>
      </p:sp>
      <p:pic>
        <p:nvPicPr>
          <p:cNvPr id="6" name="Picture 5" descr="A snow covered path next to a body of water">
            <a:extLst>
              <a:ext uri="{FF2B5EF4-FFF2-40B4-BE49-F238E27FC236}">
                <a16:creationId xmlns:a16="http://schemas.microsoft.com/office/drawing/2014/main" id="{FA2AED99-5059-5308-55D3-F0176360CC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3" r="14054"/>
          <a:stretch>
            <a:fillRect/>
          </a:stretch>
        </p:blipFill>
        <p:spPr>
          <a:xfrm>
            <a:off x="6356350" y="1"/>
            <a:ext cx="3700793" cy="777240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F8BA6F-C3CC-8274-0EFC-ADAABBC5F662}"/>
              </a:ext>
            </a:extLst>
          </p:cNvPr>
          <p:cNvSpPr txBox="1"/>
          <p:nvPr/>
        </p:nvSpPr>
        <p:spPr>
          <a:xfrm>
            <a:off x="3496691" y="3482863"/>
            <a:ext cx="2056384" cy="3930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34" b="1" dirty="0">
                <a:solidFill>
                  <a:schemeClr val="accent1">
                    <a:lumMod val="75000"/>
                  </a:schemeClr>
                </a:solidFill>
              </a:rPr>
              <a:t>Town Reps:</a:t>
            </a:r>
          </a:p>
          <a:p>
            <a:endParaRPr lang="en-US" sz="1834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1834" dirty="0">
                <a:solidFill>
                  <a:schemeClr val="accent1">
                    <a:lumMod val="75000"/>
                  </a:schemeClr>
                </a:solidFill>
              </a:rPr>
              <a:t>Mayor Molly Hughes</a:t>
            </a:r>
          </a:p>
          <a:p>
            <a:endParaRPr lang="en-US" sz="1834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1834" dirty="0">
                <a:solidFill>
                  <a:schemeClr val="accent1">
                    <a:lumMod val="75000"/>
                  </a:schemeClr>
                </a:solidFill>
              </a:rPr>
              <a:t>Joe Grogan, Public Works Director</a:t>
            </a:r>
          </a:p>
          <a:p>
            <a:endParaRPr lang="en-US" sz="1834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1834" dirty="0">
                <a:solidFill>
                  <a:schemeClr val="accent1">
                    <a:lumMod val="75000"/>
                  </a:schemeClr>
                </a:solidFill>
              </a:rPr>
              <a:t>Lisa Walsh, Assistant Planner</a:t>
            </a:r>
          </a:p>
          <a:p>
            <a:endParaRPr lang="en-US" sz="1834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1834" dirty="0">
                <a:solidFill>
                  <a:schemeClr val="accent1">
                    <a:lumMod val="75000"/>
                  </a:schemeClr>
                </a:solidFill>
              </a:rPr>
              <a:t>Donna Keeler, Facet</a:t>
            </a:r>
          </a:p>
          <a:p>
            <a:endParaRPr lang="en-US" sz="55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sz="550" dirty="0"/>
          </a:p>
        </p:txBody>
      </p:sp>
    </p:spTree>
    <p:extLst>
      <p:ext uri="{BB962C8B-B14F-4D97-AF65-F5344CB8AC3E}">
        <p14:creationId xmlns:p14="http://schemas.microsoft.com/office/powerpoint/2010/main" val="40858434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3400"/>
            <a:ext cx="10058400" cy="67056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9720"/>
            <a:endParaRPr lang="en-US" sz="5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687194" y="2220593"/>
            <a:ext cx="6705600" cy="3331215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9720"/>
            <a:endParaRPr lang="en-US" sz="5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687195" y="2230505"/>
            <a:ext cx="6705599" cy="3331217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9720"/>
            <a:endParaRPr lang="en-US" sz="5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42413" y="4350196"/>
            <a:ext cx="2446380" cy="3331219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9720"/>
            <a:endParaRPr lang="en-US" sz="5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413932" y="1481569"/>
            <a:ext cx="3217794" cy="4086092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39720"/>
            <a:endParaRPr lang="en-US" sz="5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687204" y="2220590"/>
            <a:ext cx="6705603" cy="3331214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9720"/>
            <a:endParaRPr lang="en-US" sz="5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4AD1E2-D046-30D7-6FFE-691AE1C59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844" y="2179739"/>
            <a:ext cx="2570094" cy="2343107"/>
          </a:xfrm>
        </p:spPr>
        <p:txBody>
          <a:bodyPr anchor="b">
            <a:normAutofit/>
          </a:bodyPr>
          <a:lstStyle/>
          <a:p>
            <a:pPr algn="r"/>
            <a:r>
              <a:rPr lang="en-US" sz="3606" b="1" dirty="0">
                <a:solidFill>
                  <a:srgbClr val="FFFFFF"/>
                </a:solidFill>
              </a:rPr>
              <a:t>Committee Role 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D231E27-5840-3D9D-9919-4F527D9E57B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79393711"/>
              </p:ext>
            </p:extLst>
          </p:nvPr>
        </p:nvGraphicFramePr>
        <p:xfrm>
          <a:off x="3815050" y="1027416"/>
          <a:ext cx="5500137" cy="56918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522042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A67F4-3441-8FBC-46FF-537683BFE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522" y="1159982"/>
            <a:ext cx="3319272" cy="3375147"/>
          </a:xfrm>
        </p:spPr>
        <p:txBody>
          <a:bodyPr anchor="ctr">
            <a:normAutofit/>
          </a:bodyPr>
          <a:lstStyle/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A note on…</a:t>
            </a:r>
            <a:b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AD-Hoc Committee Recommendations </a:t>
            </a:r>
          </a:p>
        </p:txBody>
      </p:sp>
      <p:pic>
        <p:nvPicPr>
          <p:cNvPr id="6" name="Picture 5" descr="A picnic table on grass by a body of water&#10;&#10;AI-generated content may be incorrect.">
            <a:extLst>
              <a:ext uri="{FF2B5EF4-FFF2-40B4-BE49-F238E27FC236}">
                <a16:creationId xmlns:a16="http://schemas.microsoft.com/office/drawing/2014/main" id="{55F0F0CC-0165-E3C4-E1CB-8F9D46FDEA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"/>
          <a:stretch>
            <a:fillRect/>
          </a:stretch>
        </p:blipFill>
        <p:spPr>
          <a:xfrm>
            <a:off x="3839794" y="1462278"/>
            <a:ext cx="5688025" cy="320273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701F9A-FE9B-BB7F-6D20-2B82253614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9794" y="5225342"/>
            <a:ext cx="5688025" cy="1396743"/>
          </a:xfrm>
        </p:spPr>
        <p:txBody>
          <a:bodyPr anchor="t">
            <a:normAutofit lnSpcReduction="10000"/>
          </a:bodyPr>
          <a:lstStyle/>
          <a:p>
            <a:r>
              <a:rPr lang="en-US" sz="1986" b="1" dirty="0">
                <a:solidFill>
                  <a:schemeClr val="accent6">
                    <a:lumMod val="75000"/>
                  </a:schemeClr>
                </a:solidFill>
              </a:rPr>
              <a:t>Represent brainstorming ideas or “wish list” only</a:t>
            </a:r>
          </a:p>
          <a:p>
            <a:r>
              <a:rPr lang="en-US" sz="1986" b="1" dirty="0">
                <a:solidFill>
                  <a:schemeClr val="accent6">
                    <a:lumMod val="75000"/>
                  </a:schemeClr>
                </a:solidFill>
              </a:rPr>
              <a:t>Not prioritized </a:t>
            </a:r>
          </a:p>
          <a:p>
            <a:r>
              <a:rPr lang="en-US" sz="1986" b="1" dirty="0">
                <a:solidFill>
                  <a:schemeClr val="accent6">
                    <a:lumMod val="75000"/>
                  </a:schemeClr>
                </a:solidFill>
              </a:rPr>
              <a:t>Have not obtained formal approval</a:t>
            </a:r>
          </a:p>
        </p:txBody>
      </p:sp>
    </p:spTree>
    <p:extLst>
      <p:ext uri="{BB962C8B-B14F-4D97-AF65-F5344CB8AC3E}">
        <p14:creationId xmlns:p14="http://schemas.microsoft.com/office/powerpoint/2010/main" val="40590363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45B9401-568A-4397-341B-9B61808954C7}"/>
              </a:ext>
            </a:extLst>
          </p:cNvPr>
          <p:cNvSpPr txBox="1"/>
          <p:nvPr/>
        </p:nvSpPr>
        <p:spPr>
          <a:xfrm>
            <a:off x="3274060" y="806917"/>
            <a:ext cx="3757507" cy="919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6" b="1" dirty="0">
                <a:solidFill>
                  <a:schemeClr val="accent1">
                    <a:lumMod val="75000"/>
                  </a:schemeClr>
                </a:solidFill>
              </a:rPr>
              <a:t>Town Park</a:t>
            </a:r>
          </a:p>
          <a:p>
            <a:pPr algn="ctr"/>
            <a:r>
              <a:rPr lang="en-US" sz="1772" b="1" dirty="0">
                <a:solidFill>
                  <a:schemeClr val="accent1">
                    <a:lumMod val="75000"/>
                  </a:schemeClr>
                </a:solidFill>
              </a:rPr>
              <a:t>NW Coveland Street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782899-CE49-3ED9-A010-2F1885CA23E6}"/>
              </a:ext>
            </a:extLst>
          </p:cNvPr>
          <p:cNvSpPr txBox="1"/>
          <p:nvPr/>
        </p:nvSpPr>
        <p:spPr>
          <a:xfrm>
            <a:off x="155195" y="767999"/>
            <a:ext cx="1661670" cy="319715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1834" u="sng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2190A3C-2A78-1A6A-DB19-4EB349507F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701" y="879589"/>
            <a:ext cx="3110540" cy="2381114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8CBBF38-DDD2-CFB0-B66B-64BF063DE3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2076351"/>
              </p:ext>
            </p:extLst>
          </p:nvPr>
        </p:nvGraphicFramePr>
        <p:xfrm>
          <a:off x="429846" y="3705508"/>
          <a:ext cx="5448300" cy="29966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48300">
                  <a:extLst>
                    <a:ext uri="{9D8B030D-6E8A-4147-A177-3AD203B41FA5}">
                      <a16:colId xmlns:a16="http://schemas.microsoft.com/office/drawing/2014/main" val="2279531223"/>
                    </a:ext>
                  </a:extLst>
                </a:gridCol>
              </a:tblGrid>
              <a:tr h="503077">
                <a:tc>
                  <a:txBody>
                    <a:bodyPr/>
                    <a:lstStyle/>
                    <a:p>
                      <a:r>
                        <a:rPr lang="en-US" sz="1600" dirty="0"/>
                        <a:t>Committee Recommended Facilities / Improvements </a:t>
                      </a:r>
                    </a:p>
                  </a:txBody>
                  <a:tcPr marL="27940" marR="27940" marT="13970" marB="13970"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8532662"/>
                  </a:ext>
                </a:extLst>
              </a:tr>
              <a:tr h="415589">
                <a:tc>
                  <a:txBody>
                    <a:bodyPr/>
                    <a:lstStyle/>
                    <a:p>
                      <a:r>
                        <a:rPr lang="en-US" sz="1600" dirty="0"/>
                        <a:t>New playground equipment (period appropriate)</a:t>
                      </a:r>
                    </a:p>
                  </a:txBody>
                  <a:tcPr marL="27940" marR="27940" marT="13970" marB="1397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63331"/>
                  </a:ext>
                </a:extLst>
              </a:tr>
              <a:tr h="415589">
                <a:tc>
                  <a:txBody>
                    <a:bodyPr/>
                    <a:lstStyle/>
                    <a:p>
                      <a:r>
                        <a:rPr lang="en-US" sz="1600" dirty="0"/>
                        <a:t>Beach trail improvements  (</a:t>
                      </a:r>
                      <a:r>
                        <a:rPr lang="en-US" sz="1600" dirty="0">
                          <a:highlight>
                            <a:srgbClr val="FFFF00"/>
                          </a:highlight>
                        </a:rPr>
                        <a:t>In progress</a:t>
                      </a:r>
                      <a:r>
                        <a:rPr lang="en-US" sz="1600" dirty="0"/>
                        <a:t>) </a:t>
                      </a:r>
                    </a:p>
                  </a:txBody>
                  <a:tcPr marL="27940" marR="27940" marT="13970" marB="1397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8051530"/>
                  </a:ext>
                </a:extLst>
              </a:tr>
              <a:tr h="415589">
                <a:tc>
                  <a:txBody>
                    <a:bodyPr/>
                    <a:lstStyle/>
                    <a:p>
                      <a:r>
                        <a:rPr lang="en-US" sz="1600" dirty="0"/>
                        <a:t>ADA parking by restrooms </a:t>
                      </a:r>
                    </a:p>
                  </a:txBody>
                  <a:tcPr marL="27940" marR="27940" marT="13970" marB="1397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4624051"/>
                  </a:ext>
                </a:extLst>
              </a:tr>
              <a:tr h="415589">
                <a:tc>
                  <a:txBody>
                    <a:bodyPr/>
                    <a:lstStyle/>
                    <a:p>
                      <a:r>
                        <a:rPr lang="en-US" sz="1600" dirty="0"/>
                        <a:t>New trees/ landscaping </a:t>
                      </a:r>
                    </a:p>
                  </a:txBody>
                  <a:tcPr marL="27940" marR="27940" marT="13970" marB="1397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3984138"/>
                  </a:ext>
                </a:extLst>
              </a:tr>
              <a:tr h="415589">
                <a:tc>
                  <a:txBody>
                    <a:bodyPr/>
                    <a:lstStyle/>
                    <a:p>
                      <a:r>
                        <a:rPr lang="en-US" sz="1600" dirty="0"/>
                        <a:t>Picnic tables overlooking pavilion</a:t>
                      </a:r>
                    </a:p>
                  </a:txBody>
                  <a:tcPr marL="27940" marR="27940" marT="13970" marB="1397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8087586"/>
                  </a:ext>
                </a:extLst>
              </a:tr>
              <a:tr h="415589">
                <a:tc>
                  <a:txBody>
                    <a:bodyPr/>
                    <a:lstStyle/>
                    <a:p>
                      <a:r>
                        <a:rPr lang="en-US" sz="1600" dirty="0"/>
                        <a:t>Interpretive signage</a:t>
                      </a:r>
                    </a:p>
                  </a:txBody>
                  <a:tcPr marL="27940" marR="27940" marT="13970" marB="1397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3815209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7818A07A-A2DF-3826-256E-E0FCCB14DB97}"/>
              </a:ext>
            </a:extLst>
          </p:cNvPr>
          <p:cNvSpPr txBox="1"/>
          <p:nvPr/>
        </p:nvSpPr>
        <p:spPr>
          <a:xfrm>
            <a:off x="3364241" y="1799521"/>
            <a:ext cx="3954236" cy="1837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Seating and gathering areas </a:t>
            </a:r>
            <a:r>
              <a:rPr lang="en-US" sz="1600" dirty="0"/>
              <a:t>with benches, picnic tables, a pavilion, and a kitchen </a:t>
            </a:r>
          </a:p>
          <a:p>
            <a:r>
              <a:rPr lang="en-US" sz="1600" b="1" dirty="0"/>
              <a:t>Recreation and play areas: </a:t>
            </a:r>
            <a:r>
              <a:rPr lang="en-US" sz="1600" dirty="0"/>
              <a:t>tennis court, ping-pong table, playground equipment </a:t>
            </a:r>
          </a:p>
          <a:p>
            <a:r>
              <a:rPr lang="en-US" sz="1600" b="1" dirty="0"/>
              <a:t>Amenities: </a:t>
            </a:r>
            <a:r>
              <a:rPr lang="en-US" sz="1600" dirty="0"/>
              <a:t>Water fountain, restrooms</a:t>
            </a:r>
            <a:endParaRPr lang="en-US" sz="1600" b="1" dirty="0"/>
          </a:p>
          <a:p>
            <a:pPr marL="261976" indent="-261976">
              <a:buFont typeface="Arial" panose="020B0604020202020204" pitchFamily="34" charset="0"/>
              <a:buChar char="•"/>
            </a:pPr>
            <a:endParaRPr lang="en-US" sz="1742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4D9CB9-B58D-FE2D-90FE-CEC90E2E70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1147" y="956019"/>
            <a:ext cx="2155592" cy="222825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DF74CB1-32B7-E635-DC31-1509446528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3170070"/>
              </p:ext>
            </p:extLst>
          </p:nvPr>
        </p:nvGraphicFramePr>
        <p:xfrm>
          <a:off x="6791325" y="4098263"/>
          <a:ext cx="2865414" cy="26038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65414">
                  <a:extLst>
                    <a:ext uri="{9D8B030D-6E8A-4147-A177-3AD203B41FA5}">
                      <a16:colId xmlns:a16="http://schemas.microsoft.com/office/drawing/2014/main" val="229893448"/>
                    </a:ext>
                  </a:extLst>
                </a:gridCol>
              </a:tblGrid>
              <a:tr h="352332">
                <a:tc>
                  <a:txBody>
                    <a:bodyPr/>
                    <a:lstStyle/>
                    <a:p>
                      <a:r>
                        <a:rPr lang="en-US" sz="1600" dirty="0"/>
                        <a:t>Other </a:t>
                      </a:r>
                    </a:p>
                  </a:txBody>
                  <a:tcPr marL="27940" marR="27940" marT="13970" marB="13970"/>
                </a:tc>
                <a:extLst>
                  <a:ext uri="{0D108BD9-81ED-4DB2-BD59-A6C34878D82A}">
                    <a16:rowId xmlns:a16="http://schemas.microsoft.com/office/drawing/2014/main" val="569640070"/>
                  </a:ext>
                </a:extLst>
              </a:tr>
              <a:tr h="352332">
                <a:tc>
                  <a:txBody>
                    <a:bodyPr/>
                    <a:lstStyle/>
                    <a:p>
                      <a:r>
                        <a:rPr lang="en-US" sz="1600" dirty="0"/>
                        <a:t>Human and Pet Water Station </a:t>
                      </a:r>
                      <a:r>
                        <a:rPr lang="en-US" sz="1600" dirty="0">
                          <a:highlight>
                            <a:srgbClr val="FFFF00"/>
                          </a:highlight>
                        </a:rPr>
                        <a:t>(Completed)</a:t>
                      </a:r>
                    </a:p>
                  </a:txBody>
                  <a:tcPr marL="27940" marR="27940" marT="13970" marB="13970"/>
                </a:tc>
                <a:extLst>
                  <a:ext uri="{0D108BD9-81ED-4DB2-BD59-A6C34878D82A}">
                    <a16:rowId xmlns:a16="http://schemas.microsoft.com/office/drawing/2014/main" val="3841011326"/>
                  </a:ext>
                </a:extLst>
              </a:tr>
              <a:tr h="352332">
                <a:tc>
                  <a:txBody>
                    <a:bodyPr/>
                    <a:lstStyle/>
                    <a:p>
                      <a:r>
                        <a:rPr lang="en-US" sz="1600" dirty="0"/>
                        <a:t>Dog bag dispenser  </a:t>
                      </a:r>
                      <a:r>
                        <a:rPr lang="en-US" sz="1600" dirty="0">
                          <a:highlight>
                            <a:srgbClr val="FFFF00"/>
                          </a:highlight>
                        </a:rPr>
                        <a:t>(Completed)</a:t>
                      </a:r>
                    </a:p>
                  </a:txBody>
                  <a:tcPr marL="27940" marR="27940" marT="13970" marB="13970"/>
                </a:tc>
                <a:extLst>
                  <a:ext uri="{0D108BD9-81ED-4DB2-BD59-A6C34878D82A}">
                    <a16:rowId xmlns:a16="http://schemas.microsoft.com/office/drawing/2014/main" val="4127412162"/>
                  </a:ext>
                </a:extLst>
              </a:tr>
              <a:tr h="352332">
                <a:tc>
                  <a:txBody>
                    <a:bodyPr/>
                    <a:lstStyle/>
                    <a:p>
                      <a:r>
                        <a:rPr lang="en-US" sz="1600" dirty="0"/>
                        <a:t>Ivy removal / tree restoration (</a:t>
                      </a:r>
                      <a:r>
                        <a:rPr lang="en-US" sz="1600" dirty="0">
                          <a:highlight>
                            <a:srgbClr val="FFFF00"/>
                          </a:highlight>
                        </a:rPr>
                        <a:t>In progress)</a:t>
                      </a:r>
                    </a:p>
                  </a:txBody>
                  <a:tcPr marL="27940" marR="27940" marT="13970" marB="13970"/>
                </a:tc>
                <a:extLst>
                  <a:ext uri="{0D108BD9-81ED-4DB2-BD59-A6C34878D82A}">
                    <a16:rowId xmlns:a16="http://schemas.microsoft.com/office/drawing/2014/main" val="1451813886"/>
                  </a:ext>
                </a:extLst>
              </a:tr>
              <a:tr h="352332">
                <a:tc>
                  <a:txBody>
                    <a:bodyPr/>
                    <a:lstStyle/>
                    <a:p>
                      <a:r>
                        <a:rPr lang="en-US" sz="1600" dirty="0"/>
                        <a:t>Pavilion repairs</a:t>
                      </a:r>
                    </a:p>
                  </a:txBody>
                  <a:tcPr marL="27940" marR="27940" marT="13970" marB="13970"/>
                </a:tc>
                <a:extLst>
                  <a:ext uri="{0D108BD9-81ED-4DB2-BD59-A6C34878D82A}">
                    <a16:rowId xmlns:a16="http://schemas.microsoft.com/office/drawing/2014/main" val="187801265"/>
                  </a:ext>
                </a:extLst>
              </a:tr>
              <a:tr h="352332">
                <a:tc>
                  <a:txBody>
                    <a:bodyPr/>
                    <a:lstStyle/>
                    <a:p>
                      <a:r>
                        <a:rPr lang="en-US" sz="1600" dirty="0"/>
                        <a:t>Tree ring stabilization</a:t>
                      </a:r>
                    </a:p>
                  </a:txBody>
                  <a:tcPr marL="27940" marR="27940" marT="13970" marB="13970"/>
                </a:tc>
                <a:extLst>
                  <a:ext uri="{0D108BD9-81ED-4DB2-BD59-A6C34878D82A}">
                    <a16:rowId xmlns:a16="http://schemas.microsoft.com/office/drawing/2014/main" val="14143920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3384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679B77E-F101-43C5-72C6-4BE5062329A3}"/>
              </a:ext>
            </a:extLst>
          </p:cNvPr>
          <p:cNvSpPr txBox="1"/>
          <p:nvPr/>
        </p:nvSpPr>
        <p:spPr>
          <a:xfrm>
            <a:off x="8241535" y="754574"/>
            <a:ext cx="1661670" cy="319715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1834" u="sng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5B9401-568A-4397-341B-9B61808954C7}"/>
              </a:ext>
            </a:extLst>
          </p:cNvPr>
          <p:cNvSpPr txBox="1"/>
          <p:nvPr/>
        </p:nvSpPr>
        <p:spPr>
          <a:xfrm>
            <a:off x="3274060" y="806917"/>
            <a:ext cx="3757507" cy="857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Summit Loop Park</a:t>
            </a:r>
          </a:p>
          <a:p>
            <a:pPr algn="ctr"/>
            <a:r>
              <a:rPr lang="en-US" sz="1772" b="1" dirty="0">
                <a:solidFill>
                  <a:schemeClr val="accent1">
                    <a:lumMod val="75000"/>
                  </a:schemeClr>
                </a:solidFill>
              </a:rPr>
              <a:t>NE Summit Loop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782899-CE49-3ED9-A010-2F1885CA23E6}"/>
              </a:ext>
            </a:extLst>
          </p:cNvPr>
          <p:cNvSpPr txBox="1"/>
          <p:nvPr/>
        </p:nvSpPr>
        <p:spPr>
          <a:xfrm>
            <a:off x="155195" y="767999"/>
            <a:ext cx="1661670" cy="319715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endParaRPr lang="en-US" sz="1834" u="sng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8CBBF38-DDD2-CFB0-B66B-64BF063DE3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4258413"/>
              </p:ext>
            </p:extLst>
          </p:nvPr>
        </p:nvGraphicFramePr>
        <p:xfrm>
          <a:off x="2256692" y="3213874"/>
          <a:ext cx="5298201" cy="3630251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5298201">
                  <a:extLst>
                    <a:ext uri="{9D8B030D-6E8A-4147-A177-3AD203B41FA5}">
                      <a16:colId xmlns:a16="http://schemas.microsoft.com/office/drawing/2014/main" val="2279531223"/>
                    </a:ext>
                  </a:extLst>
                </a:gridCol>
              </a:tblGrid>
              <a:tr h="721128">
                <a:tc>
                  <a:txBody>
                    <a:bodyPr/>
                    <a:lstStyle/>
                    <a:p>
                      <a:r>
                        <a:rPr lang="en-US" sz="1600" dirty="0"/>
                        <a:t>Recommended Facilities / Improvements</a:t>
                      </a:r>
                    </a:p>
                  </a:txBody>
                  <a:tcPr marL="27940" marR="27940" marT="13970" marB="13970"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8532662"/>
                  </a:ext>
                </a:extLst>
              </a:tr>
              <a:tr h="415589">
                <a:tc>
                  <a:txBody>
                    <a:bodyPr/>
                    <a:lstStyle/>
                    <a:p>
                      <a:r>
                        <a:rPr lang="en-US" sz="1600" dirty="0"/>
                        <a:t>Low-maintenance landscaping</a:t>
                      </a:r>
                    </a:p>
                  </a:txBody>
                  <a:tcPr marL="27940" marR="27940" marT="13970" marB="1397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63331"/>
                  </a:ext>
                </a:extLst>
              </a:tr>
              <a:tr h="415589">
                <a:tc>
                  <a:txBody>
                    <a:bodyPr/>
                    <a:lstStyle/>
                    <a:p>
                      <a:r>
                        <a:rPr lang="en-US" sz="1600" dirty="0"/>
                        <a:t>Low-impact playground equipment</a:t>
                      </a:r>
                    </a:p>
                  </a:txBody>
                  <a:tcPr marL="27940" marR="27940" marT="13970" marB="1397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58051530"/>
                  </a:ext>
                </a:extLst>
              </a:tr>
              <a:tr h="415589">
                <a:tc>
                  <a:txBody>
                    <a:bodyPr/>
                    <a:lstStyle/>
                    <a:p>
                      <a:r>
                        <a:rPr lang="en-US" sz="1600" dirty="0"/>
                        <a:t>Garbage can/doggie bag station </a:t>
                      </a:r>
                    </a:p>
                  </a:txBody>
                  <a:tcPr marL="27940" marR="27940" marT="13970" marB="1397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4624051"/>
                  </a:ext>
                </a:extLst>
              </a:tr>
              <a:tr h="415589">
                <a:tc>
                  <a:txBody>
                    <a:bodyPr/>
                    <a:lstStyle/>
                    <a:p>
                      <a:r>
                        <a:rPr lang="en-US" sz="1600" dirty="0"/>
                        <a:t>Signage to identify park</a:t>
                      </a:r>
                    </a:p>
                  </a:txBody>
                  <a:tcPr marL="27940" marR="27940" marT="13970" marB="1397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73984138"/>
                  </a:ext>
                </a:extLst>
              </a:tr>
              <a:tr h="415589">
                <a:tc>
                  <a:txBody>
                    <a:bodyPr/>
                    <a:lstStyle/>
                    <a:p>
                      <a:r>
                        <a:rPr lang="en-US" sz="1600" dirty="0"/>
                        <a:t>Define and designate parking spaces</a:t>
                      </a:r>
                    </a:p>
                  </a:txBody>
                  <a:tcPr marL="27940" marR="27940" marT="13970" marB="1397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8087586"/>
                  </a:ext>
                </a:extLst>
              </a:tr>
              <a:tr h="415589">
                <a:tc>
                  <a:txBody>
                    <a:bodyPr/>
                    <a:lstStyle/>
                    <a:p>
                      <a:r>
                        <a:rPr lang="en-US" sz="1600" dirty="0"/>
                        <a:t>Add picnic tables</a:t>
                      </a:r>
                    </a:p>
                  </a:txBody>
                  <a:tcPr marL="27940" marR="27940" marT="13970" marB="1397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03815209"/>
                  </a:ext>
                </a:extLst>
              </a:tr>
              <a:tr h="415589">
                <a:tc>
                  <a:txBody>
                    <a:bodyPr/>
                    <a:lstStyle/>
                    <a:p>
                      <a:r>
                        <a:rPr lang="en-US" sz="1600" dirty="0"/>
                        <a:t>Restroom facilities </a:t>
                      </a:r>
                    </a:p>
                  </a:txBody>
                  <a:tcPr marL="27940" marR="27940" marT="13970" marB="1397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3382022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7818A07A-A2DF-3826-256E-E0FCCB14DB97}"/>
              </a:ext>
            </a:extLst>
          </p:cNvPr>
          <p:cNvSpPr txBox="1"/>
          <p:nvPr/>
        </p:nvSpPr>
        <p:spPr>
          <a:xfrm>
            <a:off x="3364242" y="1780049"/>
            <a:ext cx="3954236" cy="1432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1976" indent="-261976">
              <a:buFont typeface="Arial" panose="020B0604020202020204" pitchFamily="34" charset="0"/>
              <a:buChar char="•"/>
            </a:pPr>
            <a:r>
              <a:rPr lang="en-US" sz="1742" b="1" dirty="0"/>
              <a:t>Undeveloped, open space </a:t>
            </a:r>
            <a:r>
              <a:rPr lang="en-US" sz="1742" dirty="0"/>
              <a:t>for passive recreation </a:t>
            </a:r>
          </a:p>
          <a:p>
            <a:pPr marL="261976" indent="-261976">
              <a:buFont typeface="Arial" panose="020B0604020202020204" pitchFamily="34" charset="0"/>
              <a:buChar char="•"/>
            </a:pPr>
            <a:r>
              <a:rPr lang="en-US" sz="1742" b="1" dirty="0"/>
              <a:t>Picnic table and park bench </a:t>
            </a:r>
            <a:r>
              <a:rPr lang="en-US" sz="1742" dirty="0"/>
              <a:t> </a:t>
            </a:r>
          </a:p>
          <a:p>
            <a:pPr marL="261976" indent="-261976">
              <a:buFont typeface="Arial" panose="020B0604020202020204" pitchFamily="34" charset="0"/>
              <a:buChar char="•"/>
            </a:pPr>
            <a:r>
              <a:rPr lang="en-US" sz="1742" b="1" dirty="0"/>
              <a:t>Sledding area </a:t>
            </a:r>
            <a:r>
              <a:rPr lang="en-US" sz="1742" dirty="0"/>
              <a:t>in the winter</a:t>
            </a:r>
            <a:endParaRPr lang="en-US" sz="1742" b="1" dirty="0"/>
          </a:p>
          <a:p>
            <a:pPr marL="261976" indent="-261976">
              <a:buFont typeface="Arial" panose="020B0604020202020204" pitchFamily="34" charset="0"/>
              <a:buChar char="•"/>
            </a:pPr>
            <a:endParaRPr lang="en-US" sz="1742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631993-88D0-2BC0-0532-ABED59533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596" y="1045633"/>
            <a:ext cx="2861892" cy="18016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A31D6E-4032-186D-8ED7-F73D61D4C2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138" y="873205"/>
            <a:ext cx="2577532" cy="2063035"/>
          </a:xfrm>
          <a:prstGeom prst="rect">
            <a:avLst/>
          </a:prstGeom>
          <a:ln w="127000" cap="sq">
            <a:solidFill>
              <a:srgbClr val="000000"/>
            </a:solidFill>
            <a:prstDash val="solid"/>
            <a:miter lim="800000"/>
          </a:ln>
          <a:effectLst>
            <a:outerShdw blurRad="165100" dist="38100" dir="2700000" sx="103000" sy="103000" algn="tl" rotWithShape="0">
              <a:srgbClr val="000000">
                <a:alpha val="2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14810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B1B7E54-12A2-2D6C-F4BD-30F3C77D0340}"/>
              </a:ext>
            </a:extLst>
          </p:cNvPr>
          <p:cNvSpPr txBox="1"/>
          <p:nvPr/>
        </p:nvSpPr>
        <p:spPr>
          <a:xfrm>
            <a:off x="8159164" y="754574"/>
            <a:ext cx="1661670" cy="3197157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endParaRPr lang="en-US" sz="1834" u="sng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5B9401-568A-4397-341B-9B61808954C7}"/>
              </a:ext>
            </a:extLst>
          </p:cNvPr>
          <p:cNvSpPr txBox="1"/>
          <p:nvPr/>
        </p:nvSpPr>
        <p:spPr>
          <a:xfrm>
            <a:off x="3150446" y="861031"/>
            <a:ext cx="3757507" cy="857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Cook’s Corner Park</a:t>
            </a:r>
          </a:p>
          <a:p>
            <a:pPr algn="ctr"/>
            <a:r>
              <a:rPr lang="en-US" sz="1772" b="1" dirty="0">
                <a:solidFill>
                  <a:schemeClr val="accent1">
                    <a:lumMod val="75000"/>
                  </a:schemeClr>
                </a:solidFill>
              </a:rPr>
              <a:t>N Main St &amp; NE Ninth St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782899-CE49-3ED9-A010-2F1885CA23E6}"/>
              </a:ext>
            </a:extLst>
          </p:cNvPr>
          <p:cNvSpPr txBox="1"/>
          <p:nvPr/>
        </p:nvSpPr>
        <p:spPr>
          <a:xfrm>
            <a:off x="155195" y="767999"/>
            <a:ext cx="1661670" cy="319715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1834" u="sng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8CBBF38-DDD2-CFB0-B66B-64BF063DE3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3540962"/>
              </p:ext>
            </p:extLst>
          </p:nvPr>
        </p:nvGraphicFramePr>
        <p:xfrm>
          <a:off x="1371525" y="3625860"/>
          <a:ext cx="4782695" cy="3261419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782695">
                  <a:extLst>
                    <a:ext uri="{9D8B030D-6E8A-4147-A177-3AD203B41FA5}">
                      <a16:colId xmlns:a16="http://schemas.microsoft.com/office/drawing/2014/main" val="2279531223"/>
                    </a:ext>
                  </a:extLst>
                </a:gridCol>
              </a:tblGrid>
              <a:tr h="791973">
                <a:tc>
                  <a:txBody>
                    <a:bodyPr/>
                    <a:lstStyle/>
                    <a:p>
                      <a:r>
                        <a:rPr lang="en-US" sz="1600" dirty="0"/>
                        <a:t>Recommended Facilities / Improvements</a:t>
                      </a:r>
                    </a:p>
                  </a:txBody>
                  <a:tcPr marL="27940" marR="27940" marT="13970" marB="13970"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8532662"/>
                  </a:ext>
                </a:extLst>
              </a:tr>
              <a:tr h="415589">
                <a:tc>
                  <a:txBody>
                    <a:bodyPr/>
                    <a:lstStyle/>
                    <a:p>
                      <a:r>
                        <a:rPr lang="en-US" sz="1700" dirty="0"/>
                        <a:t>Develop as historic community gateway</a:t>
                      </a:r>
                    </a:p>
                  </a:txBody>
                  <a:tcPr marL="27940" marR="27940" marT="13970" marB="1397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3605729"/>
                  </a:ext>
                </a:extLst>
              </a:tr>
              <a:tr h="415589">
                <a:tc>
                  <a:txBody>
                    <a:bodyPr/>
                    <a:lstStyle/>
                    <a:p>
                      <a:r>
                        <a:rPr lang="en-US" sz="1600" dirty="0"/>
                        <a:t>Install new signage</a:t>
                      </a:r>
                    </a:p>
                  </a:txBody>
                  <a:tcPr marL="27940" marR="27940" marT="13970" marB="1397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8051530"/>
                  </a:ext>
                </a:extLst>
              </a:tr>
              <a:tr h="391501">
                <a:tc>
                  <a:txBody>
                    <a:bodyPr/>
                    <a:lstStyle/>
                    <a:p>
                      <a:r>
                        <a:rPr lang="en-US" sz="1600" dirty="0"/>
                        <a:t>Install Penn Cove history marker</a:t>
                      </a:r>
                    </a:p>
                  </a:txBody>
                  <a:tcPr marL="27940" marR="27940" marT="13970" marB="1397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4624051"/>
                  </a:ext>
                </a:extLst>
              </a:tr>
              <a:tr h="415589">
                <a:tc>
                  <a:txBody>
                    <a:bodyPr/>
                    <a:lstStyle/>
                    <a:p>
                      <a:r>
                        <a:rPr lang="en-US" sz="1600" dirty="0"/>
                        <a:t>Use a real Christmas tree </a:t>
                      </a:r>
                    </a:p>
                  </a:txBody>
                  <a:tcPr marL="27940" marR="27940" marT="13970" marB="1397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3984138"/>
                  </a:ext>
                </a:extLst>
              </a:tr>
              <a:tr h="415589">
                <a:tc>
                  <a:txBody>
                    <a:bodyPr/>
                    <a:lstStyle/>
                    <a:p>
                      <a:r>
                        <a:rPr lang="en-US" sz="1600" dirty="0"/>
                        <a:t>Enhanced bike parking and trash cans</a:t>
                      </a:r>
                    </a:p>
                  </a:txBody>
                  <a:tcPr marL="27940" marR="27940" marT="13970" marB="1397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8087586"/>
                  </a:ext>
                </a:extLst>
              </a:tr>
              <a:tr h="415589">
                <a:tc>
                  <a:txBody>
                    <a:bodyPr/>
                    <a:lstStyle/>
                    <a:p>
                      <a:r>
                        <a:rPr lang="en-US" sz="1600" dirty="0"/>
                        <a:t>Add seating areas, picnic tables, garbage receptacles </a:t>
                      </a:r>
                    </a:p>
                  </a:txBody>
                  <a:tcPr marL="27940" marR="27940" marT="13970" marB="1397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3815209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7818A07A-A2DF-3826-256E-E0FCCB14DB97}"/>
              </a:ext>
            </a:extLst>
          </p:cNvPr>
          <p:cNvSpPr txBox="1"/>
          <p:nvPr/>
        </p:nvSpPr>
        <p:spPr>
          <a:xfrm>
            <a:off x="3190859" y="1739234"/>
            <a:ext cx="3954236" cy="1700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1976" indent="-261976">
              <a:buFont typeface="Arial" panose="020B0604020202020204" pitchFamily="34" charset="0"/>
              <a:buChar char="•"/>
            </a:pPr>
            <a:r>
              <a:rPr lang="en-US" sz="1742" b="1" dirty="0"/>
              <a:t>Lovely garden </a:t>
            </a:r>
            <a:r>
              <a:rPr lang="en-US" sz="1742" dirty="0"/>
              <a:t>maintained by the Coupeville Garden Club </a:t>
            </a:r>
          </a:p>
          <a:p>
            <a:pPr marL="261976" indent="-261976">
              <a:buFont typeface="Arial" panose="020B0604020202020204" pitchFamily="34" charset="0"/>
              <a:buChar char="•"/>
            </a:pPr>
            <a:r>
              <a:rPr lang="en-US" sz="1742" b="1" dirty="0"/>
              <a:t>Sculptures and benches</a:t>
            </a:r>
          </a:p>
          <a:p>
            <a:pPr marL="261976" indent="-261976">
              <a:buFont typeface="Arial" panose="020B0604020202020204" pitchFamily="34" charset="0"/>
              <a:buChar char="•"/>
            </a:pPr>
            <a:r>
              <a:rPr lang="en-US" sz="1742" b="1" dirty="0"/>
              <a:t>Focal point </a:t>
            </a:r>
            <a:r>
              <a:rPr lang="en-US" sz="1742" dirty="0"/>
              <a:t>for holiday celebrations </a:t>
            </a:r>
          </a:p>
          <a:p>
            <a:pPr marL="261976" indent="-261976">
              <a:buFont typeface="Arial" panose="020B0604020202020204" pitchFamily="34" charset="0"/>
              <a:buChar char="•"/>
            </a:pPr>
            <a:r>
              <a:rPr lang="en-US" sz="1742" b="1" dirty="0"/>
              <a:t>Gateway </a:t>
            </a:r>
            <a:r>
              <a:rPr lang="en-US" sz="1742" dirty="0"/>
              <a:t>to the waterfront</a:t>
            </a:r>
            <a:endParaRPr lang="en-US" sz="1742" b="1" dirty="0"/>
          </a:p>
          <a:p>
            <a:pPr marL="261976" indent="-261976">
              <a:buFont typeface="Arial" panose="020B0604020202020204" pitchFamily="34" charset="0"/>
              <a:buChar char="•"/>
            </a:pPr>
            <a:endParaRPr lang="en-US" sz="1742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F14794A-50CD-F97F-24BA-A29EA67AED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883695"/>
            <a:ext cx="1919980" cy="25469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AC9148-1F59-9043-D11B-BC2854340D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3584" y="1150562"/>
            <a:ext cx="2533026" cy="1915657"/>
          </a:xfrm>
          <a:prstGeom prst="rect">
            <a:avLst/>
          </a:prstGeom>
          <a:ln w="762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F3CFEA7-BBA3-94E3-EFE8-A5DA14267B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9158557"/>
              </p:ext>
            </p:extLst>
          </p:nvPr>
        </p:nvGraphicFramePr>
        <p:xfrm>
          <a:off x="6752567" y="4282188"/>
          <a:ext cx="3068267" cy="10264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8267">
                  <a:extLst>
                    <a:ext uri="{9D8B030D-6E8A-4147-A177-3AD203B41FA5}">
                      <a16:colId xmlns:a16="http://schemas.microsoft.com/office/drawing/2014/main" val="2180288203"/>
                    </a:ext>
                  </a:extLst>
                </a:gridCol>
              </a:tblGrid>
              <a:tr h="211154">
                <a:tc>
                  <a:txBody>
                    <a:bodyPr/>
                    <a:lstStyle/>
                    <a:p>
                      <a:r>
                        <a:rPr lang="en-US" sz="1600" dirty="0"/>
                        <a:t>Other </a:t>
                      </a:r>
                    </a:p>
                  </a:txBody>
                  <a:tcPr marL="27940" marR="27940" marT="13970" marB="13970"/>
                </a:tc>
                <a:extLst>
                  <a:ext uri="{0D108BD9-81ED-4DB2-BD59-A6C34878D82A}">
                    <a16:rowId xmlns:a16="http://schemas.microsoft.com/office/drawing/2014/main" val="4146802655"/>
                  </a:ext>
                </a:extLst>
              </a:tr>
              <a:tr h="211154">
                <a:tc>
                  <a:txBody>
                    <a:bodyPr/>
                    <a:lstStyle/>
                    <a:p>
                      <a:r>
                        <a:rPr lang="en-US" sz="1600" dirty="0"/>
                        <a:t>Consider linking to Johnson Lot </a:t>
                      </a:r>
                    </a:p>
                  </a:txBody>
                  <a:tcPr marL="27940" marR="27940" marT="13970" marB="13970"/>
                </a:tc>
                <a:extLst>
                  <a:ext uri="{0D108BD9-81ED-4DB2-BD59-A6C34878D82A}">
                    <a16:rowId xmlns:a16="http://schemas.microsoft.com/office/drawing/2014/main" val="69674008"/>
                  </a:ext>
                </a:extLst>
              </a:tr>
              <a:tr h="211154">
                <a:tc>
                  <a:txBody>
                    <a:bodyPr/>
                    <a:lstStyle/>
                    <a:p>
                      <a:r>
                        <a:rPr lang="en-US" sz="1600" dirty="0"/>
                        <a:t>Keep “open space” feel </a:t>
                      </a:r>
                    </a:p>
                  </a:txBody>
                  <a:tcPr marL="27940" marR="27940" marT="13970" marB="13970"/>
                </a:tc>
                <a:extLst>
                  <a:ext uri="{0D108BD9-81ED-4DB2-BD59-A6C34878D82A}">
                    <a16:rowId xmlns:a16="http://schemas.microsoft.com/office/drawing/2014/main" val="1053700424"/>
                  </a:ext>
                </a:extLst>
              </a:tr>
              <a:tr h="211154"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27940" marR="27940" marT="13970" marB="13970"/>
                </a:tc>
                <a:extLst>
                  <a:ext uri="{0D108BD9-81ED-4DB2-BD59-A6C34878D82A}">
                    <a16:rowId xmlns:a16="http://schemas.microsoft.com/office/drawing/2014/main" val="26464786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18395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7743512-EF27-3EBC-8CD5-54A32BC1384E}"/>
              </a:ext>
            </a:extLst>
          </p:cNvPr>
          <p:cNvSpPr txBox="1"/>
          <p:nvPr/>
        </p:nvSpPr>
        <p:spPr>
          <a:xfrm>
            <a:off x="8084659" y="762861"/>
            <a:ext cx="1792137" cy="3139321"/>
          </a:xfrm>
          <a:prstGeom prst="rect">
            <a:avLst/>
          </a:prstGeom>
          <a:solidFill>
            <a:srgbClr val="AEEED6"/>
          </a:solidFill>
        </p:spPr>
        <p:txBody>
          <a:bodyPr wrap="square" rtlCol="0">
            <a:spAutoFit/>
          </a:bodyPr>
          <a:lstStyle/>
          <a:p>
            <a:endParaRPr lang="en-US" sz="1650" dirty="0"/>
          </a:p>
          <a:p>
            <a:endParaRPr lang="en-US" sz="1650" dirty="0"/>
          </a:p>
          <a:p>
            <a:endParaRPr lang="en-US" sz="1650" dirty="0"/>
          </a:p>
          <a:p>
            <a:endParaRPr lang="en-US" sz="1650" dirty="0"/>
          </a:p>
          <a:p>
            <a:endParaRPr lang="en-US" sz="1650" dirty="0"/>
          </a:p>
          <a:p>
            <a:endParaRPr lang="en-US" sz="1650" dirty="0"/>
          </a:p>
          <a:p>
            <a:endParaRPr lang="en-US" sz="1650" dirty="0"/>
          </a:p>
          <a:p>
            <a:endParaRPr lang="en-US" sz="1650" dirty="0"/>
          </a:p>
          <a:p>
            <a:endParaRPr lang="en-US" sz="1650" dirty="0"/>
          </a:p>
          <a:p>
            <a:endParaRPr lang="en-US" sz="1650" dirty="0"/>
          </a:p>
          <a:p>
            <a:endParaRPr lang="en-US" sz="1650" dirty="0"/>
          </a:p>
          <a:p>
            <a:endParaRPr lang="en-US" sz="165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5B9401-568A-4397-341B-9B61808954C7}"/>
              </a:ext>
            </a:extLst>
          </p:cNvPr>
          <p:cNvSpPr txBox="1"/>
          <p:nvPr/>
        </p:nvSpPr>
        <p:spPr>
          <a:xfrm>
            <a:off x="2469303" y="834654"/>
            <a:ext cx="5119794" cy="857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Gould Street Open Space</a:t>
            </a:r>
          </a:p>
          <a:p>
            <a:pPr algn="ctr"/>
            <a:r>
              <a:rPr lang="en-US" sz="1772" b="1" dirty="0">
                <a:solidFill>
                  <a:schemeClr val="accent1">
                    <a:lumMod val="75000"/>
                  </a:schemeClr>
                </a:solidFill>
              </a:rPr>
              <a:t>NE Gould Street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782899-CE49-3ED9-A010-2F1885CA23E6}"/>
              </a:ext>
            </a:extLst>
          </p:cNvPr>
          <p:cNvSpPr txBox="1"/>
          <p:nvPr/>
        </p:nvSpPr>
        <p:spPr>
          <a:xfrm>
            <a:off x="155195" y="767999"/>
            <a:ext cx="1661670" cy="3197157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endParaRPr lang="en-US" sz="1834" u="sng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8CBBF38-DDD2-CFB0-B66B-64BF063DE3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8990811"/>
              </p:ext>
            </p:extLst>
          </p:nvPr>
        </p:nvGraphicFramePr>
        <p:xfrm>
          <a:off x="2312427" y="3561382"/>
          <a:ext cx="5276671" cy="3131627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276671">
                  <a:extLst>
                    <a:ext uri="{9D8B030D-6E8A-4147-A177-3AD203B41FA5}">
                      <a16:colId xmlns:a16="http://schemas.microsoft.com/office/drawing/2014/main" val="2279531223"/>
                    </a:ext>
                  </a:extLst>
                </a:gridCol>
              </a:tblGrid>
              <a:tr h="801715">
                <a:tc>
                  <a:txBody>
                    <a:bodyPr/>
                    <a:lstStyle/>
                    <a:p>
                      <a:r>
                        <a:rPr lang="en-US" sz="1600" dirty="0"/>
                        <a:t>Recommended Facilities / Improvements</a:t>
                      </a:r>
                    </a:p>
                  </a:txBody>
                  <a:tcPr marL="27940" marR="27940" marT="13970" marB="13970"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8532662"/>
                  </a:ext>
                </a:extLst>
              </a:tr>
              <a:tr h="582478">
                <a:tc>
                  <a:txBody>
                    <a:bodyPr/>
                    <a:lstStyle/>
                    <a:p>
                      <a:r>
                        <a:rPr lang="en-US" sz="1600" dirty="0"/>
                        <a:t>Improve access to the area</a:t>
                      </a:r>
                    </a:p>
                  </a:txBody>
                  <a:tcPr marL="27940" marR="27940" marT="13970" marB="1397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8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63331"/>
                  </a:ext>
                </a:extLst>
              </a:tr>
              <a:tr h="582478">
                <a:tc>
                  <a:txBody>
                    <a:bodyPr/>
                    <a:lstStyle/>
                    <a:p>
                      <a:r>
                        <a:rPr lang="en-US" sz="1600" dirty="0"/>
                        <a:t>Install signage “Secret Park/Garden”</a:t>
                      </a:r>
                    </a:p>
                  </a:txBody>
                  <a:tcPr marL="27940" marR="27940" marT="13970" marB="1397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8051530"/>
                  </a:ext>
                </a:extLst>
              </a:tr>
              <a:tr h="582478">
                <a:tc>
                  <a:txBody>
                    <a:bodyPr/>
                    <a:lstStyle/>
                    <a:p>
                      <a:r>
                        <a:rPr lang="en-US" sz="1600" dirty="0"/>
                        <a:t>Small playground area near trees</a:t>
                      </a:r>
                    </a:p>
                  </a:txBody>
                  <a:tcPr marL="27940" marR="27940" marT="13970" marB="1397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8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4624051"/>
                  </a:ext>
                </a:extLst>
              </a:tr>
              <a:tr h="582478">
                <a:tc>
                  <a:txBody>
                    <a:bodyPr/>
                    <a:lstStyle/>
                    <a:p>
                      <a:r>
                        <a:rPr lang="en-US" sz="1600" dirty="0"/>
                        <a:t>Raised garden beds</a:t>
                      </a:r>
                    </a:p>
                  </a:txBody>
                  <a:tcPr marL="27940" marR="27940" marT="13970" marB="1397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3984138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7818A07A-A2DF-3826-256E-E0FCCB14DB97}"/>
              </a:ext>
            </a:extLst>
          </p:cNvPr>
          <p:cNvSpPr txBox="1"/>
          <p:nvPr/>
        </p:nvSpPr>
        <p:spPr>
          <a:xfrm>
            <a:off x="3052081" y="1842212"/>
            <a:ext cx="3954236" cy="1432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1976" indent="-261976">
              <a:buFont typeface="Arial" panose="020B0604020202020204" pitchFamily="34" charset="0"/>
              <a:buChar char="•"/>
            </a:pPr>
            <a:r>
              <a:rPr lang="en-US" sz="1742" b="1" dirty="0"/>
              <a:t>Open space </a:t>
            </a:r>
            <a:r>
              <a:rPr lang="en-US" sz="1742" dirty="0"/>
              <a:t>that is a 0.69-acre area that has been left undeveloped</a:t>
            </a:r>
          </a:p>
          <a:p>
            <a:pPr marL="261976" indent="-261976">
              <a:buFont typeface="Arial" panose="020B0604020202020204" pitchFamily="34" charset="0"/>
              <a:buChar char="•"/>
            </a:pPr>
            <a:r>
              <a:rPr lang="en-US" sz="1742" dirty="0"/>
              <a:t>The Town maintains the park in the summer. </a:t>
            </a:r>
          </a:p>
          <a:p>
            <a:pPr marL="261976" indent="-261976">
              <a:buFont typeface="Arial" panose="020B0604020202020204" pitchFamily="34" charset="0"/>
              <a:buChar char="•"/>
            </a:pPr>
            <a:endParaRPr lang="en-US" sz="1742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532FF1-EE6F-529C-DFA2-7FE7DA41EB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1880" y="1464733"/>
            <a:ext cx="2103837" cy="1821615"/>
          </a:xfrm>
          <a:prstGeom prst="rect">
            <a:avLst/>
          </a:prstGeom>
          <a:ln w="762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31A221B-80E0-9D2E-62CE-49D0D54136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692"/>
          <a:stretch/>
        </p:blipFill>
        <p:spPr>
          <a:xfrm>
            <a:off x="555024" y="1357355"/>
            <a:ext cx="2001497" cy="1886213"/>
          </a:xfrm>
          <a:prstGeom prst="rect">
            <a:avLst/>
          </a:prstGeom>
          <a:ln w="127000" cap="sq">
            <a:solidFill>
              <a:srgbClr val="000000"/>
            </a:solidFill>
            <a:prstDash val="solid"/>
            <a:miter lim="800000"/>
          </a:ln>
          <a:effectLst>
            <a:outerShdw blurRad="203200" dist="38100" dir="2700000" sx="103000" sy="103000" algn="tl" rotWithShape="0">
              <a:srgbClr val="000000">
                <a:alpha val="2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2716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0DAC669D-A6D7-9119-B3CA-1EF26FF7EE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oupeville Town Park - Whidbey and Camano Islands">
            <a:extLst>
              <a:ext uri="{FF2B5EF4-FFF2-40B4-BE49-F238E27FC236}">
                <a16:creationId xmlns:a16="http://schemas.microsoft.com/office/drawing/2014/main" id="{A534C94D-DD2B-57D6-E2DA-1AD36C4559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85"/>
          <a:stretch/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9353BC0E-93DD-719A-2EC5-76D09F2E2CB7}"/>
              </a:ext>
            </a:extLst>
          </p:cNvPr>
          <p:cNvGraphicFramePr/>
          <p:nvPr/>
        </p:nvGraphicFramePr>
        <p:xfrm>
          <a:off x="604101" y="1026846"/>
          <a:ext cx="8575632" cy="60656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967EDEE3-7DC5-A96C-7D3B-FB92B665F5EB}"/>
              </a:ext>
            </a:extLst>
          </p:cNvPr>
          <p:cNvSpPr txBox="1"/>
          <p:nvPr/>
        </p:nvSpPr>
        <p:spPr>
          <a:xfrm>
            <a:off x="6149866" y="1901959"/>
            <a:ext cx="3029867" cy="1169551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2E641C"/>
                </a:solidFill>
              </a:rPr>
              <a:t>“Other” activities include: </a:t>
            </a:r>
          </a:p>
          <a:p>
            <a:pPr marL="285726" indent="-285726">
              <a:buFont typeface="Wingdings" panose="05000000000000000000" pitchFamily="2" charset="2"/>
              <a:buChar char="v"/>
            </a:pPr>
            <a:r>
              <a:rPr lang="en-US" sz="1400" dirty="0">
                <a:solidFill>
                  <a:srgbClr val="2E641C"/>
                </a:solidFill>
              </a:rPr>
              <a:t>Discover new places </a:t>
            </a:r>
          </a:p>
          <a:p>
            <a:pPr marL="285726" indent="-285726">
              <a:buFont typeface="Wingdings" panose="05000000000000000000" pitchFamily="2" charset="2"/>
              <a:buChar char="v"/>
            </a:pPr>
            <a:r>
              <a:rPr lang="en-US" sz="1400" dirty="0">
                <a:solidFill>
                  <a:srgbClr val="2E641C"/>
                </a:solidFill>
              </a:rPr>
              <a:t>Fun, excitement and adventure</a:t>
            </a:r>
          </a:p>
          <a:p>
            <a:pPr marL="285726" indent="-285726">
              <a:buFont typeface="Wingdings" panose="05000000000000000000" pitchFamily="2" charset="2"/>
              <a:buChar char="v"/>
            </a:pPr>
            <a:r>
              <a:rPr lang="en-US" sz="1400" dirty="0">
                <a:solidFill>
                  <a:srgbClr val="2E641C"/>
                </a:solidFill>
              </a:rPr>
              <a:t>Connect with community</a:t>
            </a:r>
          </a:p>
          <a:p>
            <a:pPr marL="285726" indent="-285726">
              <a:buFont typeface="Wingdings" panose="05000000000000000000" pitchFamily="2" charset="2"/>
              <a:buChar char="v"/>
            </a:pPr>
            <a:r>
              <a:rPr lang="en-US" sz="1400" dirty="0">
                <a:solidFill>
                  <a:srgbClr val="2E641C"/>
                </a:solidFill>
              </a:rPr>
              <a:t>Affordability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46030C-B8EB-A2DC-1ADE-EF7C258EE3B5}"/>
              </a:ext>
            </a:extLst>
          </p:cNvPr>
          <p:cNvSpPr txBox="1"/>
          <p:nvPr/>
        </p:nvSpPr>
        <p:spPr>
          <a:xfrm>
            <a:off x="6298354" y="841926"/>
            <a:ext cx="3410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Dreaming Outloud Pro" panose="020B0604020202020204" pitchFamily="66" charset="0"/>
                <a:cs typeface="Dreaming Outloud Pro" panose="020B0604020202020204" pitchFamily="66" charset="0"/>
              </a:rPr>
              <a:t>“Kayaking, fishing, crabbing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Dreaming Outloud Pro" panose="020B0604020202020204" pitchFamily="66" charset="0"/>
                <a:cs typeface="Dreaming Outloud Pro" panose="020B0604020202020204" pitchFamily="66" charset="0"/>
                <a:sym typeface="Wingdings" panose="05000000000000000000" pitchFamily="2" charset="2"/>
              </a:rPr>
              <a:t>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Dreaming Outloud Pro" panose="020B0604020202020204" pitchFamily="66" charset="0"/>
                <a:cs typeface="Dreaming Outloud Pro" panose="020B0604020202020204" pitchFamily="66" charset="0"/>
              </a:rPr>
              <a:t>”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05261F-A72A-711E-1480-C5353204D1D0}"/>
              </a:ext>
            </a:extLst>
          </p:cNvPr>
          <p:cNvSpPr txBox="1"/>
          <p:nvPr/>
        </p:nvSpPr>
        <p:spPr>
          <a:xfrm>
            <a:off x="5029200" y="3563034"/>
            <a:ext cx="2716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974010"/>
                </a:solidFill>
                <a:latin typeface="Dreaming Outloud Pro" panose="020B0604020202020204" pitchFamily="66" charset="0"/>
                <a:cs typeface="Dreaming Outloud Pro" panose="020B0604020202020204" pitchFamily="66" charset="0"/>
              </a:rPr>
              <a:t>“Spend time with family and friends”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890EBF46-47B0-A736-4369-FD858602FCD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49827" y="402906"/>
            <a:ext cx="4851495" cy="46166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Parks and Recreation Survey</a:t>
            </a: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5DDFF99-3A6E-7E1E-5923-BB1F8FDF3239}"/>
              </a:ext>
            </a:extLst>
          </p:cNvPr>
          <p:cNvSpPr txBox="1"/>
          <p:nvPr/>
        </p:nvSpPr>
        <p:spPr>
          <a:xfrm>
            <a:off x="5029200" y="406255"/>
            <a:ext cx="34102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EA52E"/>
                </a:solidFill>
                <a:effectLst/>
                <a:uLnTx/>
                <a:uFillTx/>
                <a:latin typeface="Dreaming Outloud Pro" panose="020B0604020202020204" pitchFamily="66" charset="0"/>
                <a:cs typeface="Dreaming Outloud Pro" panose="020B0604020202020204" pitchFamily="66" charset="0"/>
              </a:rPr>
              <a:t>“</a:t>
            </a:r>
            <a:r>
              <a:rPr lang="en-US" b="1" dirty="0">
                <a:solidFill>
                  <a:srgbClr val="4EA52E"/>
                </a:solidFill>
                <a:latin typeface="Dreaming Outloud Pro" panose="020B0604020202020204" pitchFamily="66" charset="0"/>
                <a:cs typeface="Dreaming Outloud Pro" panose="020B0604020202020204" pitchFamily="66" charset="0"/>
              </a:rPr>
              <a:t>Enjoy sailing in local waters”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EA52E"/>
              </a:solidFill>
              <a:effectLst/>
              <a:uLnTx/>
              <a:uFillTx/>
              <a:latin typeface="Dreaming Outloud Pro" panose="020B0604020202020204" pitchFamily="66" charset="0"/>
              <a:cs typeface="Dreaming Outloud Pro" panose="020B0604020202020204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988638-EB69-2BD2-A704-914493D6E465}"/>
              </a:ext>
            </a:extLst>
          </p:cNvPr>
          <p:cNvSpPr txBox="1"/>
          <p:nvPr/>
        </p:nvSpPr>
        <p:spPr>
          <a:xfrm>
            <a:off x="2874859" y="7070103"/>
            <a:ext cx="40341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  <a:uLnTx/>
                <a:uFillTx/>
                <a:latin typeface="Dreaming Outloud Pro" panose="020B0604020202020204" pitchFamily="66" charset="0"/>
                <a:ea typeface="+mn-ea"/>
                <a:cs typeface="Dreaming Outloud Pro" panose="020B0604020202020204" pitchFamily="66" charset="0"/>
              </a:rPr>
              <a:t>“</a:t>
            </a:r>
            <a:r>
              <a:rPr 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Dreaming Outloud Pro" panose="020B0604020202020204" pitchFamily="66" charset="0"/>
                <a:cs typeface="Dreaming Outloud Pro" panose="020B0604020202020204" pitchFamily="66" charset="0"/>
              </a:rPr>
              <a:t>We walk the town when we have time”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90000"/>
                  <a:lumOff val="10000"/>
                </a:schemeClr>
              </a:solidFill>
              <a:effectLst/>
              <a:uLnTx/>
              <a:uFillTx/>
              <a:latin typeface="Dreaming Outloud Pro" panose="020B0604020202020204" pitchFamily="66" charset="0"/>
              <a:ea typeface="+mn-ea"/>
              <a:cs typeface="Dreaming Outloud Pro" panose="020B06040202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1682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4F0BAB6-D3E0-AF7E-54ED-7258A27FF462}"/>
              </a:ext>
            </a:extLst>
          </p:cNvPr>
          <p:cNvSpPr txBox="1"/>
          <p:nvPr/>
        </p:nvSpPr>
        <p:spPr>
          <a:xfrm>
            <a:off x="8241534" y="767999"/>
            <a:ext cx="1661670" cy="3197157"/>
          </a:xfrm>
          <a:prstGeom prst="rect">
            <a:avLst/>
          </a:prstGeom>
          <a:solidFill>
            <a:srgbClr val="26B47E"/>
          </a:solidFill>
        </p:spPr>
        <p:txBody>
          <a:bodyPr wrap="square" rtlCol="0">
            <a:spAutoFit/>
          </a:bodyPr>
          <a:lstStyle/>
          <a:p>
            <a:pPr algn="ctr"/>
            <a:endParaRPr lang="en-US" sz="1834" u="sng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5B9401-568A-4397-341B-9B61808954C7}"/>
              </a:ext>
            </a:extLst>
          </p:cNvPr>
          <p:cNvSpPr txBox="1"/>
          <p:nvPr/>
        </p:nvSpPr>
        <p:spPr>
          <a:xfrm>
            <a:off x="3103456" y="861031"/>
            <a:ext cx="3757507" cy="919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6" b="1" dirty="0">
                <a:solidFill>
                  <a:schemeClr val="accent1">
                    <a:lumMod val="75000"/>
                  </a:schemeClr>
                </a:solidFill>
              </a:rPr>
              <a:t>Lions Park</a:t>
            </a:r>
          </a:p>
          <a:p>
            <a:pPr algn="ctr"/>
            <a:r>
              <a:rPr lang="en-US" sz="1772" b="1" dirty="0">
                <a:solidFill>
                  <a:schemeClr val="accent1">
                    <a:lumMod val="75000"/>
                  </a:schemeClr>
                </a:solidFill>
              </a:rPr>
              <a:t>501 NE Haller Street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782899-CE49-3ED9-A010-2F1885CA23E6}"/>
              </a:ext>
            </a:extLst>
          </p:cNvPr>
          <p:cNvSpPr txBox="1"/>
          <p:nvPr/>
        </p:nvSpPr>
        <p:spPr>
          <a:xfrm>
            <a:off x="155195" y="767999"/>
            <a:ext cx="1661670" cy="3197157"/>
          </a:xfrm>
          <a:prstGeom prst="rect">
            <a:avLst/>
          </a:prstGeom>
          <a:solidFill>
            <a:srgbClr val="AEEED6"/>
          </a:solidFill>
        </p:spPr>
        <p:txBody>
          <a:bodyPr wrap="square" rtlCol="0">
            <a:spAutoFit/>
          </a:bodyPr>
          <a:lstStyle/>
          <a:p>
            <a:pPr algn="ctr"/>
            <a:endParaRPr lang="en-US" sz="1834" u="sng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8CBBF38-DDD2-CFB0-B66B-64BF063DE3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8617639"/>
              </p:ext>
            </p:extLst>
          </p:nvPr>
        </p:nvGraphicFramePr>
        <p:xfrm>
          <a:off x="1721591" y="3606861"/>
          <a:ext cx="4629386" cy="33927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629386">
                  <a:extLst>
                    <a:ext uri="{9D8B030D-6E8A-4147-A177-3AD203B41FA5}">
                      <a16:colId xmlns:a16="http://schemas.microsoft.com/office/drawing/2014/main" val="2279531223"/>
                    </a:ext>
                  </a:extLst>
                </a:gridCol>
              </a:tblGrid>
              <a:tr h="483577">
                <a:tc>
                  <a:txBody>
                    <a:bodyPr/>
                    <a:lstStyle/>
                    <a:p>
                      <a:r>
                        <a:rPr lang="en-US" sz="1600" dirty="0"/>
                        <a:t>Recommended  Facilities / Improvements</a:t>
                      </a:r>
                    </a:p>
                  </a:txBody>
                  <a:tcPr marL="27940" marR="27940" marT="13970" marB="13970"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B4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8532662"/>
                  </a:ext>
                </a:extLst>
              </a:tr>
              <a:tr h="415589">
                <a:tc>
                  <a:txBody>
                    <a:bodyPr/>
                    <a:lstStyle/>
                    <a:p>
                      <a:r>
                        <a:rPr lang="en-US" sz="1600" dirty="0"/>
                        <a:t>Update sport/ playground equipment</a:t>
                      </a:r>
                    </a:p>
                  </a:txBody>
                  <a:tcPr marL="27940" marR="27940" marT="13970" marB="1397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EE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63331"/>
                  </a:ext>
                </a:extLst>
              </a:tr>
              <a:tr h="415589">
                <a:tc>
                  <a:txBody>
                    <a:bodyPr/>
                    <a:lstStyle/>
                    <a:p>
                      <a:r>
                        <a:rPr lang="en-US" sz="1600" dirty="0"/>
                        <a:t>Level T-ball field</a:t>
                      </a:r>
                    </a:p>
                  </a:txBody>
                  <a:tcPr marL="27940" marR="27940" marT="13970" marB="1397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8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8051530"/>
                  </a:ext>
                </a:extLst>
              </a:tr>
              <a:tr h="415589">
                <a:tc>
                  <a:txBody>
                    <a:bodyPr/>
                    <a:lstStyle/>
                    <a:p>
                      <a:r>
                        <a:rPr lang="en-US" sz="1600" dirty="0"/>
                        <a:t>New shade trees and greenery </a:t>
                      </a:r>
                    </a:p>
                  </a:txBody>
                  <a:tcPr marL="27940" marR="27940" marT="13970" marB="1397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EE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4624051"/>
                  </a:ext>
                </a:extLst>
              </a:tr>
              <a:tr h="415589">
                <a:tc>
                  <a:txBody>
                    <a:bodyPr/>
                    <a:lstStyle/>
                    <a:p>
                      <a:r>
                        <a:rPr lang="en-US" sz="1600" dirty="0"/>
                        <a:t>Small community garden</a:t>
                      </a:r>
                    </a:p>
                  </a:txBody>
                  <a:tcPr marL="27940" marR="27940" marT="13970" marB="1397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8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3984138"/>
                  </a:ext>
                </a:extLst>
              </a:tr>
              <a:tr h="415589">
                <a:tc>
                  <a:txBody>
                    <a:bodyPr/>
                    <a:lstStyle/>
                    <a:p>
                      <a:r>
                        <a:rPr lang="en-US" sz="1600" dirty="0"/>
                        <a:t>Tables and benches under trees</a:t>
                      </a:r>
                    </a:p>
                  </a:txBody>
                  <a:tcPr marL="27940" marR="27940" marT="13970" marB="1397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EE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8087586"/>
                  </a:ext>
                </a:extLst>
              </a:tr>
              <a:tr h="415589">
                <a:tc>
                  <a:txBody>
                    <a:bodyPr/>
                    <a:lstStyle/>
                    <a:p>
                      <a:r>
                        <a:rPr lang="en-US" sz="1600" dirty="0"/>
                        <a:t>Pickle Ball Court</a:t>
                      </a:r>
                    </a:p>
                  </a:txBody>
                  <a:tcPr marL="27940" marR="27940" marT="13970" marB="1397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EE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7210556"/>
                  </a:ext>
                </a:extLst>
              </a:tr>
              <a:tr h="415589">
                <a:tc>
                  <a:txBody>
                    <a:bodyPr/>
                    <a:lstStyle/>
                    <a:p>
                      <a:r>
                        <a:rPr lang="en-US" sz="1600" dirty="0"/>
                        <a:t>Build covered picnic areas</a:t>
                      </a:r>
                    </a:p>
                  </a:txBody>
                  <a:tcPr marL="27940" marR="27940" marT="13970" marB="1397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8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3815209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7818A07A-A2DF-3826-256E-E0FCCB14DB97}"/>
              </a:ext>
            </a:extLst>
          </p:cNvPr>
          <p:cNvSpPr txBox="1"/>
          <p:nvPr/>
        </p:nvSpPr>
        <p:spPr>
          <a:xfrm>
            <a:off x="3157915" y="1843668"/>
            <a:ext cx="3954236" cy="1700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1976" indent="-261976">
              <a:buFont typeface="Arial" panose="020B0604020202020204" pitchFamily="34" charset="0"/>
              <a:buChar char="•"/>
            </a:pPr>
            <a:r>
              <a:rPr lang="en-US" sz="1742" b="1" dirty="0"/>
              <a:t>Seating &amp; Gathering Areas: </a:t>
            </a:r>
            <a:r>
              <a:rPr lang="en-US" sz="1742" dirty="0"/>
              <a:t>2 benches, 3 picnic tables </a:t>
            </a:r>
          </a:p>
          <a:p>
            <a:pPr marL="261976" indent="-261976">
              <a:buFont typeface="Arial" panose="020B0604020202020204" pitchFamily="34" charset="0"/>
              <a:buChar char="•"/>
            </a:pPr>
            <a:r>
              <a:rPr lang="en-US" sz="1742" b="1" dirty="0"/>
              <a:t>Recreation: </a:t>
            </a:r>
            <a:r>
              <a:rPr lang="en-US" sz="1742" dirty="0"/>
              <a:t>Playground equipment, basketball court, T-ball field </a:t>
            </a:r>
          </a:p>
          <a:p>
            <a:pPr marL="261976" indent="-261976">
              <a:buFont typeface="Arial" panose="020B0604020202020204" pitchFamily="34" charset="0"/>
              <a:buChar char="•"/>
            </a:pPr>
            <a:r>
              <a:rPr lang="en-US" sz="1742" b="1" dirty="0"/>
              <a:t>Public restrooms</a:t>
            </a:r>
            <a:r>
              <a:rPr lang="en-US" sz="1742" dirty="0"/>
              <a:t> </a:t>
            </a:r>
            <a:endParaRPr lang="en-US" sz="1742" b="1" dirty="0"/>
          </a:p>
          <a:p>
            <a:pPr marL="261976" indent="-261976">
              <a:buFont typeface="Arial" panose="020B0604020202020204" pitchFamily="34" charset="0"/>
              <a:buChar char="•"/>
            </a:pPr>
            <a:endParaRPr lang="en-US" sz="1742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530FDA-3035-1765-A94D-22A0E3C9DA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316" y="898515"/>
            <a:ext cx="2212551" cy="24675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4E56F4C-4C14-17FC-7FF0-0727FE2F4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6611" y="942499"/>
            <a:ext cx="2362201" cy="2331467"/>
          </a:xfrm>
          <a:prstGeom prst="rect">
            <a:avLst/>
          </a:prstGeom>
          <a:ln w="127000">
            <a:solidFill>
              <a:srgbClr val="000000"/>
            </a:solidFill>
          </a:ln>
          <a:effectLst>
            <a:outerShdw blurRad="457200" dist="38100" dir="4500000" sx="103000" sy="103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982CD57-75C3-6C38-F53B-0175319883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4157905"/>
              </p:ext>
            </p:extLst>
          </p:nvPr>
        </p:nvGraphicFramePr>
        <p:xfrm>
          <a:off x="6716346" y="4719760"/>
          <a:ext cx="2998177" cy="9511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98177">
                  <a:extLst>
                    <a:ext uri="{9D8B030D-6E8A-4147-A177-3AD203B41FA5}">
                      <a16:colId xmlns:a16="http://schemas.microsoft.com/office/drawing/2014/main" val="3726040288"/>
                    </a:ext>
                  </a:extLst>
                </a:gridCol>
              </a:tblGrid>
              <a:tr h="304303">
                <a:tc>
                  <a:txBody>
                    <a:bodyPr/>
                    <a:lstStyle/>
                    <a:p>
                      <a:r>
                        <a:rPr lang="en-US" sz="1600" dirty="0"/>
                        <a:t>Other</a:t>
                      </a:r>
                    </a:p>
                  </a:txBody>
                  <a:tcPr marL="27940" marR="27940" marT="13970" marB="13970"/>
                </a:tc>
                <a:extLst>
                  <a:ext uri="{0D108BD9-81ED-4DB2-BD59-A6C34878D82A}">
                    <a16:rowId xmlns:a16="http://schemas.microsoft.com/office/drawing/2014/main" val="2790431135"/>
                  </a:ext>
                </a:extLst>
              </a:tr>
              <a:tr h="323421">
                <a:tc>
                  <a:txBody>
                    <a:bodyPr/>
                    <a:lstStyle/>
                    <a:p>
                      <a:r>
                        <a:rPr lang="en-US" sz="1600" dirty="0"/>
                        <a:t>Replace / repair water fountain </a:t>
                      </a:r>
                    </a:p>
                  </a:txBody>
                  <a:tcPr marL="27940" marR="27940" marT="13970" marB="13970"/>
                </a:tc>
                <a:extLst>
                  <a:ext uri="{0D108BD9-81ED-4DB2-BD59-A6C34878D82A}">
                    <a16:rowId xmlns:a16="http://schemas.microsoft.com/office/drawing/2014/main" val="2380651192"/>
                  </a:ext>
                </a:extLst>
              </a:tr>
              <a:tr h="323421"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27940" marR="27940" marT="13970" marB="13970"/>
                </a:tc>
                <a:extLst>
                  <a:ext uri="{0D108BD9-81ED-4DB2-BD59-A6C34878D82A}">
                    <a16:rowId xmlns:a16="http://schemas.microsoft.com/office/drawing/2014/main" val="16055571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26143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4E69569-701C-2B82-ECBA-86FD360BC7F8}"/>
              </a:ext>
            </a:extLst>
          </p:cNvPr>
          <p:cNvSpPr txBox="1"/>
          <p:nvPr/>
        </p:nvSpPr>
        <p:spPr>
          <a:xfrm>
            <a:off x="8241534" y="754574"/>
            <a:ext cx="1661670" cy="319715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1834" u="sng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5B9401-568A-4397-341B-9B61808954C7}"/>
              </a:ext>
            </a:extLst>
          </p:cNvPr>
          <p:cNvSpPr txBox="1"/>
          <p:nvPr/>
        </p:nvSpPr>
        <p:spPr>
          <a:xfrm>
            <a:off x="3052082" y="881931"/>
            <a:ext cx="3954236" cy="857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Grace Street Parklet</a:t>
            </a:r>
          </a:p>
          <a:p>
            <a:pPr algn="ctr"/>
            <a:r>
              <a:rPr lang="en-US" sz="1772" b="1" dirty="0">
                <a:solidFill>
                  <a:schemeClr val="accent1">
                    <a:lumMod val="75000"/>
                  </a:schemeClr>
                </a:solidFill>
              </a:rPr>
              <a:t>NW Grace Street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782899-CE49-3ED9-A010-2F1885CA23E6}"/>
              </a:ext>
            </a:extLst>
          </p:cNvPr>
          <p:cNvSpPr txBox="1"/>
          <p:nvPr/>
        </p:nvSpPr>
        <p:spPr>
          <a:xfrm>
            <a:off x="155195" y="767999"/>
            <a:ext cx="1661670" cy="3197157"/>
          </a:xfrm>
          <a:prstGeom prst="rect">
            <a:avLst/>
          </a:prstGeom>
          <a:solidFill>
            <a:srgbClr val="26B47E"/>
          </a:solidFill>
        </p:spPr>
        <p:txBody>
          <a:bodyPr wrap="square" rtlCol="0">
            <a:spAutoFit/>
          </a:bodyPr>
          <a:lstStyle/>
          <a:p>
            <a:pPr algn="ctr"/>
            <a:endParaRPr lang="en-US" sz="1834" u="sng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8CBBF38-DDD2-CFB0-B66B-64BF063DE3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671774"/>
              </p:ext>
            </p:extLst>
          </p:nvPr>
        </p:nvGraphicFramePr>
        <p:xfrm>
          <a:off x="2541850" y="3428661"/>
          <a:ext cx="4464468" cy="313162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464468">
                  <a:extLst>
                    <a:ext uri="{9D8B030D-6E8A-4147-A177-3AD203B41FA5}">
                      <a16:colId xmlns:a16="http://schemas.microsoft.com/office/drawing/2014/main" val="2279531223"/>
                    </a:ext>
                  </a:extLst>
                </a:gridCol>
              </a:tblGrid>
              <a:tr h="397899">
                <a:tc>
                  <a:txBody>
                    <a:bodyPr/>
                    <a:lstStyle/>
                    <a:p>
                      <a:r>
                        <a:rPr lang="en-US" sz="1600" dirty="0"/>
                        <a:t>Recommended Facilities / Improvements</a:t>
                      </a:r>
                    </a:p>
                  </a:txBody>
                  <a:tcPr marL="27940" marR="27940" marT="13970" marB="13970"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B4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8532662"/>
                  </a:ext>
                </a:extLst>
              </a:tr>
              <a:tr h="526961">
                <a:tc>
                  <a:txBody>
                    <a:bodyPr/>
                    <a:lstStyle/>
                    <a:p>
                      <a:r>
                        <a:rPr lang="en-US" sz="1600" dirty="0"/>
                        <a:t>Expand bike rack area</a:t>
                      </a:r>
                    </a:p>
                  </a:txBody>
                  <a:tcPr marL="27940" marR="27940" marT="13970" marB="1397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8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63331"/>
                  </a:ext>
                </a:extLst>
              </a:tr>
              <a:tr h="526961">
                <a:tc>
                  <a:txBody>
                    <a:bodyPr/>
                    <a:lstStyle/>
                    <a:p>
                      <a:pPr marL="0" marR="0" lvl="0" indent="0" algn="l" defTabSz="29260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Install E-bike facility </a:t>
                      </a:r>
                    </a:p>
                  </a:txBody>
                  <a:tcPr marL="27940" marR="27940" marT="13970" marB="1397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0817239"/>
                  </a:ext>
                </a:extLst>
              </a:tr>
              <a:tr h="526961">
                <a:tc>
                  <a:txBody>
                    <a:bodyPr/>
                    <a:lstStyle/>
                    <a:p>
                      <a:r>
                        <a:rPr lang="en-US" sz="1600" dirty="0"/>
                        <a:t>Remove sidewalk curbs</a:t>
                      </a:r>
                    </a:p>
                  </a:txBody>
                  <a:tcPr marL="27940" marR="27940" marT="13970" marB="1397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8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3190032"/>
                  </a:ext>
                </a:extLst>
              </a:tr>
              <a:tr h="526961">
                <a:tc>
                  <a:txBody>
                    <a:bodyPr/>
                    <a:lstStyle/>
                    <a:p>
                      <a:r>
                        <a:rPr lang="en-US" sz="1600" dirty="0"/>
                        <a:t>New benches with different layout</a:t>
                      </a:r>
                    </a:p>
                  </a:txBody>
                  <a:tcPr marL="27940" marR="27940" marT="13970" marB="1397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8051530"/>
                  </a:ext>
                </a:extLst>
              </a:tr>
              <a:tr h="625885">
                <a:tc>
                  <a:txBody>
                    <a:bodyPr/>
                    <a:lstStyle/>
                    <a:p>
                      <a:r>
                        <a:rPr lang="en-US" sz="1600" dirty="0"/>
                        <a:t>Themed wayfinding signs</a:t>
                      </a:r>
                    </a:p>
                    <a:p>
                      <a:r>
                        <a:rPr lang="en-US" sz="1600" dirty="0"/>
                        <a:t>(boat, water, farm, Indigenous theme)</a:t>
                      </a:r>
                    </a:p>
                  </a:txBody>
                  <a:tcPr marL="27940" marR="27940" marT="13970" marB="1397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8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7704411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7818A07A-A2DF-3826-256E-E0FCCB14DB97}"/>
              </a:ext>
            </a:extLst>
          </p:cNvPr>
          <p:cNvSpPr txBox="1"/>
          <p:nvPr/>
        </p:nvSpPr>
        <p:spPr>
          <a:xfrm>
            <a:off x="3052082" y="1843668"/>
            <a:ext cx="3954236" cy="1432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1976" indent="-261976">
              <a:buFont typeface="Arial" panose="020B0604020202020204" pitchFamily="34" charset="0"/>
              <a:buChar char="•"/>
            </a:pPr>
            <a:r>
              <a:rPr lang="en-US" sz="1742" b="1" dirty="0"/>
              <a:t>Seating Area </a:t>
            </a:r>
            <a:r>
              <a:rPr lang="en-US" sz="1742" dirty="0"/>
              <a:t>adorned with planters</a:t>
            </a:r>
          </a:p>
          <a:p>
            <a:pPr marL="261976" indent="-261976">
              <a:buFont typeface="Arial" panose="020B0604020202020204" pitchFamily="34" charset="0"/>
              <a:buChar char="•"/>
            </a:pPr>
            <a:r>
              <a:rPr lang="en-US" sz="1742" b="1" dirty="0"/>
              <a:t>Bike rack </a:t>
            </a:r>
            <a:r>
              <a:rPr lang="en-US" sz="1742" dirty="0"/>
              <a:t>at the park’s entrance </a:t>
            </a:r>
          </a:p>
          <a:p>
            <a:pPr marL="261976" indent="-261976">
              <a:buFont typeface="Arial" panose="020B0604020202020204" pitchFamily="34" charset="0"/>
              <a:buChar char="•"/>
            </a:pPr>
            <a:r>
              <a:rPr lang="en-US" sz="1742" dirty="0"/>
              <a:t>A place to </a:t>
            </a:r>
            <a:r>
              <a:rPr lang="en-US" sz="1742" b="1" dirty="0"/>
              <a:t>pause, relax and enjoy </a:t>
            </a:r>
            <a:r>
              <a:rPr lang="en-US" sz="1742" dirty="0"/>
              <a:t>the charming surroundings</a:t>
            </a:r>
          </a:p>
          <a:p>
            <a:pPr marL="261976" indent="-261976">
              <a:buFont typeface="Arial" panose="020B0604020202020204" pitchFamily="34" charset="0"/>
              <a:buChar char="•"/>
            </a:pPr>
            <a:endParaRPr lang="en-US" sz="1742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F97251-54DB-5906-7DD9-764E8D66B0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262" y="881931"/>
            <a:ext cx="2346704" cy="23300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2958C29-BA9C-C224-3471-DD3B2A315D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1434" y="1176867"/>
            <a:ext cx="2421370" cy="2156592"/>
          </a:xfrm>
          <a:prstGeom prst="rect">
            <a:avLst/>
          </a:prstGeom>
          <a:ln w="127000" cap="sq">
            <a:solidFill>
              <a:srgbClr val="000000"/>
            </a:solidFill>
            <a:prstDash val="solid"/>
            <a:miter lim="800000"/>
          </a:ln>
          <a:effectLst>
            <a:outerShdw blurRad="381000" dist="38100" dir="2700000" sx="103000" sy="103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16727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16280F7-AF93-3F73-EDCD-CDCB0FAADAED}"/>
              </a:ext>
            </a:extLst>
          </p:cNvPr>
          <p:cNvSpPr txBox="1"/>
          <p:nvPr/>
        </p:nvSpPr>
        <p:spPr>
          <a:xfrm>
            <a:off x="8241534" y="754574"/>
            <a:ext cx="1661670" cy="319715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endParaRPr lang="en-US" sz="1834" u="sng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5B9401-568A-4397-341B-9B61808954C7}"/>
              </a:ext>
            </a:extLst>
          </p:cNvPr>
          <p:cNvSpPr txBox="1"/>
          <p:nvPr/>
        </p:nvSpPr>
        <p:spPr>
          <a:xfrm>
            <a:off x="3081681" y="867232"/>
            <a:ext cx="55024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Community Garden</a:t>
            </a:r>
            <a:b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NW Broadway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782899-CE49-3ED9-A010-2F1885CA23E6}"/>
              </a:ext>
            </a:extLst>
          </p:cNvPr>
          <p:cNvSpPr txBox="1"/>
          <p:nvPr/>
        </p:nvSpPr>
        <p:spPr>
          <a:xfrm>
            <a:off x="155195" y="767999"/>
            <a:ext cx="1661670" cy="319715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1834" u="sng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8CBBF38-DDD2-CFB0-B66B-64BF063DE3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4411108"/>
              </p:ext>
            </p:extLst>
          </p:nvPr>
        </p:nvGraphicFramePr>
        <p:xfrm>
          <a:off x="1968534" y="3541641"/>
          <a:ext cx="6155558" cy="38536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6155558">
                  <a:extLst>
                    <a:ext uri="{9D8B030D-6E8A-4147-A177-3AD203B41FA5}">
                      <a16:colId xmlns:a16="http://schemas.microsoft.com/office/drawing/2014/main" val="2279531223"/>
                    </a:ext>
                  </a:extLst>
                </a:gridCol>
              </a:tblGrid>
              <a:tr h="791973">
                <a:tc>
                  <a:txBody>
                    <a:bodyPr/>
                    <a:lstStyle/>
                    <a:p>
                      <a:r>
                        <a:rPr lang="en-US" sz="1600" dirty="0"/>
                        <a:t>Recommended Facilities / Improvements</a:t>
                      </a:r>
                    </a:p>
                  </a:txBody>
                  <a:tcPr marL="27940" marR="27940" marT="13970" marB="13970"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8532662"/>
                  </a:ext>
                </a:extLst>
              </a:tr>
              <a:tr h="415589">
                <a:tc>
                  <a:txBody>
                    <a:bodyPr/>
                    <a:lstStyle/>
                    <a:p>
                      <a:r>
                        <a:rPr lang="en-US" sz="1600" dirty="0"/>
                        <a:t>Improve access to the area</a:t>
                      </a:r>
                    </a:p>
                  </a:txBody>
                  <a:tcPr marL="27940" marR="27940" marT="13970" marB="1397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63331"/>
                  </a:ext>
                </a:extLst>
              </a:tr>
              <a:tr h="415589">
                <a:tc>
                  <a:txBody>
                    <a:bodyPr/>
                    <a:lstStyle/>
                    <a:p>
                      <a:r>
                        <a:rPr lang="en-US" sz="600" dirty="0"/>
                        <a:t>“</a:t>
                      </a:r>
                      <a:r>
                        <a:rPr lang="en-US" sz="1600" dirty="0"/>
                        <a:t>Community Garden” sign on NW Broadway </a:t>
                      </a:r>
                    </a:p>
                  </a:txBody>
                  <a:tcPr marL="27940" marR="27940" marT="13970" marB="1397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8051530"/>
                  </a:ext>
                </a:extLst>
              </a:tr>
              <a:tr h="568113">
                <a:tc>
                  <a:txBody>
                    <a:bodyPr/>
                    <a:lstStyle/>
                    <a:p>
                      <a:r>
                        <a:rPr lang="en-US" sz="1600" dirty="0"/>
                        <a:t>Soccer or sports field west of the garden, screened from highway. </a:t>
                      </a:r>
                    </a:p>
                  </a:txBody>
                  <a:tcPr marL="27940" marR="27940" marT="13970" marB="1397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4624051"/>
                  </a:ext>
                </a:extLst>
              </a:tr>
              <a:tr h="415589">
                <a:tc>
                  <a:txBody>
                    <a:bodyPr/>
                    <a:lstStyle/>
                    <a:p>
                      <a:r>
                        <a:rPr lang="en-US" sz="1600" dirty="0"/>
                        <a:t>Potential pickle ball location </a:t>
                      </a:r>
                    </a:p>
                  </a:txBody>
                  <a:tcPr marL="27940" marR="27940" marT="13970" marB="1397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484990"/>
                  </a:ext>
                </a:extLst>
              </a:tr>
              <a:tr h="415589">
                <a:tc>
                  <a:txBody>
                    <a:bodyPr/>
                    <a:lstStyle/>
                    <a:p>
                      <a:r>
                        <a:rPr lang="en-US" sz="1600" dirty="0"/>
                        <a:t>Incorporate disc golf</a:t>
                      </a:r>
                    </a:p>
                  </a:txBody>
                  <a:tcPr marL="27940" marR="27940" marT="13970" marB="1397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3984138"/>
                  </a:ext>
                </a:extLst>
              </a:tr>
              <a:tr h="415589">
                <a:tc>
                  <a:txBody>
                    <a:bodyPr/>
                    <a:lstStyle/>
                    <a:p>
                      <a:r>
                        <a:rPr lang="en-US" sz="1600" dirty="0"/>
                        <a:t>New trees</a:t>
                      </a:r>
                    </a:p>
                  </a:txBody>
                  <a:tcPr marL="27940" marR="27940" marT="13970" marB="1397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8087586"/>
                  </a:ext>
                </a:extLst>
              </a:tr>
              <a:tr h="415589">
                <a:tc>
                  <a:txBody>
                    <a:bodyPr/>
                    <a:lstStyle/>
                    <a:p>
                      <a:r>
                        <a:rPr lang="en-US" sz="1600" dirty="0"/>
                        <a:t>Improve major trails, allow minor trails to grow over</a:t>
                      </a:r>
                    </a:p>
                  </a:txBody>
                  <a:tcPr marL="27940" marR="27940" marT="13970" marB="1397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7594838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7818A07A-A2DF-3826-256E-E0FCCB14DB97}"/>
              </a:ext>
            </a:extLst>
          </p:cNvPr>
          <p:cNvSpPr txBox="1"/>
          <p:nvPr/>
        </p:nvSpPr>
        <p:spPr>
          <a:xfrm>
            <a:off x="3453770" y="2109608"/>
            <a:ext cx="3954236" cy="8965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1976" indent="-261976">
              <a:buFont typeface="Arial" panose="020B0604020202020204" pitchFamily="34" charset="0"/>
              <a:buChar char="•"/>
            </a:pPr>
            <a:r>
              <a:rPr lang="en-US" sz="1742" b="1" dirty="0"/>
              <a:t>Community Garden </a:t>
            </a:r>
            <a:r>
              <a:rPr lang="en-US" sz="1742" dirty="0"/>
              <a:t>with 60 garden plots, fully rented in 2025</a:t>
            </a:r>
          </a:p>
          <a:p>
            <a:pPr marL="261976" indent="-261976">
              <a:buFont typeface="Arial" panose="020B0604020202020204" pitchFamily="34" charset="0"/>
              <a:buChar char="•"/>
            </a:pPr>
            <a:r>
              <a:rPr lang="en-US" sz="1742" b="1" dirty="0"/>
              <a:t>Wooded area </a:t>
            </a:r>
            <a:r>
              <a:rPr lang="en-US" sz="1742" dirty="0"/>
              <a:t>with several </a:t>
            </a:r>
            <a:r>
              <a:rPr lang="en-US" sz="1742" b="1" dirty="0"/>
              <a:t>trails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A3FFCF-95A4-729D-36A0-3E2BFDDB06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9851" y="1637114"/>
            <a:ext cx="2347262" cy="177726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C63BFB-BBEB-B7EA-3152-01F6C6D72E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380" y="1076592"/>
            <a:ext cx="2741302" cy="2073008"/>
          </a:xfrm>
          <a:prstGeom prst="rect">
            <a:avLst/>
          </a:prstGeom>
          <a:ln w="127000">
            <a:solidFill>
              <a:srgbClr val="000000"/>
            </a:solidFill>
          </a:ln>
          <a:effectLst>
            <a:outerShdw blurRad="330200" dist="38100" dir="2700000" sx="103000" sy="103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566371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346D625-4350-FFA0-BF9A-B55E8FE11366}"/>
              </a:ext>
            </a:extLst>
          </p:cNvPr>
          <p:cNvSpPr txBox="1"/>
          <p:nvPr/>
        </p:nvSpPr>
        <p:spPr>
          <a:xfrm>
            <a:off x="8241535" y="767999"/>
            <a:ext cx="1661670" cy="3197157"/>
          </a:xfrm>
          <a:prstGeom prst="rect">
            <a:avLst/>
          </a:prstGeom>
          <a:solidFill>
            <a:srgbClr val="F5E2FE"/>
          </a:solidFill>
        </p:spPr>
        <p:txBody>
          <a:bodyPr wrap="square" rtlCol="0">
            <a:spAutoFit/>
          </a:bodyPr>
          <a:lstStyle/>
          <a:p>
            <a:pPr algn="ctr"/>
            <a:endParaRPr lang="en-US" sz="1834" u="sng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5B9401-568A-4397-341B-9B61808954C7}"/>
              </a:ext>
            </a:extLst>
          </p:cNvPr>
          <p:cNvSpPr txBox="1"/>
          <p:nvPr/>
        </p:nvSpPr>
        <p:spPr>
          <a:xfrm>
            <a:off x="2645864" y="643604"/>
            <a:ext cx="5502488" cy="857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Captain Coupe Park </a:t>
            </a:r>
          </a:p>
          <a:p>
            <a:pPr algn="ctr"/>
            <a:r>
              <a:rPr lang="en-US" sz="1772" b="1" dirty="0">
                <a:solidFill>
                  <a:schemeClr val="accent1">
                    <a:lumMod val="75000"/>
                  </a:schemeClr>
                </a:solidFill>
              </a:rPr>
              <a:t>600 NE Ninth Street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782899-CE49-3ED9-A010-2F1885CA23E6}"/>
              </a:ext>
            </a:extLst>
          </p:cNvPr>
          <p:cNvSpPr txBox="1"/>
          <p:nvPr/>
        </p:nvSpPr>
        <p:spPr>
          <a:xfrm>
            <a:off x="155195" y="767999"/>
            <a:ext cx="1661670" cy="319715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endParaRPr lang="en-US" sz="1834" u="sng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8CBBF38-DDD2-CFB0-B66B-64BF063DE3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1090752"/>
              </p:ext>
            </p:extLst>
          </p:nvPr>
        </p:nvGraphicFramePr>
        <p:xfrm>
          <a:off x="233884" y="3133155"/>
          <a:ext cx="5995458" cy="387124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995458">
                  <a:extLst>
                    <a:ext uri="{9D8B030D-6E8A-4147-A177-3AD203B41FA5}">
                      <a16:colId xmlns:a16="http://schemas.microsoft.com/office/drawing/2014/main" val="2279531223"/>
                    </a:ext>
                  </a:extLst>
                </a:gridCol>
              </a:tblGrid>
              <a:tr h="431038">
                <a:tc>
                  <a:txBody>
                    <a:bodyPr/>
                    <a:lstStyle/>
                    <a:p>
                      <a:r>
                        <a:rPr lang="en-US" sz="1600" dirty="0"/>
                        <a:t>Recommended Facilities / Improvements</a:t>
                      </a:r>
                    </a:p>
                  </a:txBody>
                  <a:tcPr marL="27940" marR="27940" marT="13970" marB="13970"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8532662"/>
                  </a:ext>
                </a:extLst>
              </a:tr>
              <a:tr h="491458">
                <a:tc>
                  <a:txBody>
                    <a:bodyPr/>
                    <a:lstStyle/>
                    <a:p>
                      <a:r>
                        <a:rPr lang="en-US" sz="1600" dirty="0"/>
                        <a:t>Vegetative screening from wastewater treatment plant</a:t>
                      </a:r>
                    </a:p>
                  </a:txBody>
                  <a:tcPr marL="27940" marR="27940" marT="13970" marB="1397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63331"/>
                  </a:ext>
                </a:extLst>
              </a:tr>
              <a:tr h="491458">
                <a:tc>
                  <a:txBody>
                    <a:bodyPr/>
                    <a:lstStyle/>
                    <a:p>
                      <a:r>
                        <a:rPr lang="en-US" sz="1600" dirty="0"/>
                        <a:t>Signage at boat launch regarding use (who, when, how) </a:t>
                      </a:r>
                    </a:p>
                  </a:txBody>
                  <a:tcPr marL="27940" marR="27940" marT="13970" marB="1397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8051530"/>
                  </a:ext>
                </a:extLst>
              </a:tr>
              <a:tr h="491458">
                <a:tc>
                  <a:txBody>
                    <a:bodyPr/>
                    <a:lstStyle/>
                    <a:p>
                      <a:r>
                        <a:rPr lang="en-US" sz="1600" dirty="0"/>
                        <a:t>Install racks behind restrooms for small boat/kayak storage </a:t>
                      </a:r>
                    </a:p>
                  </a:txBody>
                  <a:tcPr marL="27940" marR="27940" marT="13970" marB="1397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4624051"/>
                  </a:ext>
                </a:extLst>
              </a:tr>
              <a:tr h="491458">
                <a:tc>
                  <a:txBody>
                    <a:bodyPr/>
                    <a:lstStyle/>
                    <a:p>
                      <a:r>
                        <a:rPr lang="en-US" sz="1600" dirty="0"/>
                        <a:t>Implement 1997 plan for this park</a:t>
                      </a:r>
                    </a:p>
                  </a:txBody>
                  <a:tcPr marL="27940" marR="27940" marT="13970" marB="1397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3984138"/>
                  </a:ext>
                </a:extLst>
              </a:tr>
              <a:tr h="491458">
                <a:tc>
                  <a:txBody>
                    <a:bodyPr/>
                    <a:lstStyle/>
                    <a:p>
                      <a:r>
                        <a:rPr lang="en-US" sz="1600" dirty="0"/>
                        <a:t>Install Loaner lifejacket station </a:t>
                      </a:r>
                    </a:p>
                  </a:txBody>
                  <a:tcPr marL="27940" marR="27940" marT="13970" marB="1397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8087586"/>
                  </a:ext>
                </a:extLst>
              </a:tr>
              <a:tr h="491458">
                <a:tc>
                  <a:txBody>
                    <a:bodyPr/>
                    <a:lstStyle/>
                    <a:p>
                      <a:r>
                        <a:rPr lang="en-US" sz="1600" dirty="0"/>
                        <a:t>Construct RV dump stations </a:t>
                      </a:r>
                    </a:p>
                  </a:txBody>
                  <a:tcPr marL="27940" marR="27940" marT="13970" marB="1397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0370153"/>
                  </a:ext>
                </a:extLst>
              </a:tr>
              <a:tr h="491458">
                <a:tc>
                  <a:txBody>
                    <a:bodyPr/>
                    <a:lstStyle/>
                    <a:p>
                      <a:r>
                        <a:rPr lang="en-US" sz="1600" dirty="0"/>
                        <a:t>Repair/replace non-motorized boat launch</a:t>
                      </a:r>
                    </a:p>
                  </a:txBody>
                  <a:tcPr marL="27940" marR="27940" marT="13970" marB="1397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6198279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7818A07A-A2DF-3826-256E-E0FCCB14DB97}"/>
              </a:ext>
            </a:extLst>
          </p:cNvPr>
          <p:cNvSpPr txBox="1"/>
          <p:nvPr/>
        </p:nvSpPr>
        <p:spPr>
          <a:xfrm>
            <a:off x="3419990" y="1505912"/>
            <a:ext cx="3954236" cy="1432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1976" indent="-261976">
              <a:buFont typeface="Arial" panose="020B0604020202020204" pitchFamily="34" charset="0"/>
              <a:buChar char="•"/>
            </a:pPr>
            <a:r>
              <a:rPr lang="en-US" sz="1742" b="1" dirty="0"/>
              <a:t>Seating &amp; Gathering areas: </a:t>
            </a:r>
            <a:r>
              <a:rPr lang="en-US" sz="1742" dirty="0"/>
              <a:t>2 benches, 2 picnic tables</a:t>
            </a:r>
          </a:p>
          <a:p>
            <a:pPr marL="261976" indent="-261976">
              <a:buFont typeface="Arial" panose="020B0604020202020204" pitchFamily="34" charset="0"/>
              <a:buChar char="•"/>
            </a:pPr>
            <a:r>
              <a:rPr lang="en-US" sz="1742" b="1" dirty="0"/>
              <a:t>Recreation: </a:t>
            </a:r>
            <a:r>
              <a:rPr lang="en-US" sz="1742" dirty="0"/>
              <a:t>Boat launch, trailer parking, water access</a:t>
            </a:r>
            <a:endParaRPr lang="en-US" sz="1742" b="1" dirty="0"/>
          </a:p>
          <a:p>
            <a:pPr marL="261976" indent="-261976">
              <a:buFont typeface="Arial" panose="020B0604020202020204" pitchFamily="34" charset="0"/>
              <a:buChar char="•"/>
            </a:pPr>
            <a:r>
              <a:rPr lang="en-US" sz="1742" b="1" dirty="0"/>
              <a:t>Restroom facilities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167176-BDEA-1B0F-8248-DA06E9008F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792" y="935920"/>
            <a:ext cx="3041700" cy="20203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384127-7E0E-37BD-9A4C-1739FA28F4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2318" y="1300437"/>
            <a:ext cx="2115594" cy="1521411"/>
          </a:xfrm>
          <a:prstGeom prst="rect">
            <a:avLst/>
          </a:prstGeom>
          <a:ln w="127000">
            <a:solidFill>
              <a:srgbClr val="000000"/>
            </a:solidFill>
          </a:ln>
          <a:effectLst>
            <a:outerShdw blurRad="508000" dist="38100" dir="2700000" sx="103000" sy="103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39849D6-45DF-3DB6-EC80-F93042CCDE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2125194"/>
              </p:ext>
            </p:extLst>
          </p:nvPr>
        </p:nvGraphicFramePr>
        <p:xfrm>
          <a:off x="6476730" y="4060144"/>
          <a:ext cx="3426475" cy="23846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26475">
                  <a:extLst>
                    <a:ext uri="{9D8B030D-6E8A-4147-A177-3AD203B41FA5}">
                      <a16:colId xmlns:a16="http://schemas.microsoft.com/office/drawing/2014/main" val="2689224987"/>
                    </a:ext>
                  </a:extLst>
                </a:gridCol>
              </a:tblGrid>
              <a:tr h="326921">
                <a:tc>
                  <a:txBody>
                    <a:bodyPr/>
                    <a:lstStyle/>
                    <a:p>
                      <a:r>
                        <a:rPr lang="en-US" sz="1600" dirty="0"/>
                        <a:t>Other</a:t>
                      </a:r>
                    </a:p>
                  </a:txBody>
                  <a:tcPr marL="27940" marR="27940" marT="13970" marB="13970"/>
                </a:tc>
                <a:extLst>
                  <a:ext uri="{0D108BD9-81ED-4DB2-BD59-A6C34878D82A}">
                    <a16:rowId xmlns:a16="http://schemas.microsoft.com/office/drawing/2014/main" val="2265942126"/>
                  </a:ext>
                </a:extLst>
              </a:tr>
              <a:tr h="354090">
                <a:tc>
                  <a:txBody>
                    <a:bodyPr/>
                    <a:lstStyle/>
                    <a:p>
                      <a:r>
                        <a:rPr lang="en-US" sz="1600" dirty="0"/>
                        <a:t>Boat launch repairs / maintenance</a:t>
                      </a:r>
                    </a:p>
                  </a:txBody>
                  <a:tcPr marL="27940" marR="27940" marT="13970" marB="13970"/>
                </a:tc>
                <a:extLst>
                  <a:ext uri="{0D108BD9-81ED-4DB2-BD59-A6C34878D82A}">
                    <a16:rowId xmlns:a16="http://schemas.microsoft.com/office/drawing/2014/main" val="3639823612"/>
                  </a:ext>
                </a:extLst>
              </a:tr>
              <a:tr h="354090">
                <a:tc>
                  <a:txBody>
                    <a:bodyPr/>
                    <a:lstStyle/>
                    <a:p>
                      <a:r>
                        <a:rPr lang="en-US" sz="1600" dirty="0"/>
                        <a:t>English ivy control</a:t>
                      </a:r>
                    </a:p>
                  </a:txBody>
                  <a:tcPr marL="27940" marR="27940" marT="13970" marB="13970"/>
                </a:tc>
                <a:extLst>
                  <a:ext uri="{0D108BD9-81ED-4DB2-BD59-A6C34878D82A}">
                    <a16:rowId xmlns:a16="http://schemas.microsoft.com/office/drawing/2014/main" val="1442143153"/>
                  </a:ext>
                </a:extLst>
              </a:tr>
              <a:tr h="674775">
                <a:tc>
                  <a:txBody>
                    <a:bodyPr/>
                    <a:lstStyle/>
                    <a:p>
                      <a:r>
                        <a:rPr lang="en-US" sz="1600" dirty="0"/>
                        <a:t>Improve or remove access to “stairway” north of treatment plant</a:t>
                      </a:r>
                    </a:p>
                  </a:txBody>
                  <a:tcPr marL="27940" marR="27940" marT="13970" marB="13970"/>
                </a:tc>
                <a:extLst>
                  <a:ext uri="{0D108BD9-81ED-4DB2-BD59-A6C34878D82A}">
                    <a16:rowId xmlns:a16="http://schemas.microsoft.com/office/drawing/2014/main" val="1257805824"/>
                  </a:ext>
                </a:extLst>
              </a:tr>
              <a:tr h="674775">
                <a:tc>
                  <a:txBody>
                    <a:bodyPr/>
                    <a:lstStyle/>
                    <a:p>
                      <a:r>
                        <a:rPr lang="en-US" sz="1600" dirty="0"/>
                        <a:t>Remove remnants of concrete / debris along rock wall (bulkhead) </a:t>
                      </a:r>
                    </a:p>
                  </a:txBody>
                  <a:tcPr marL="27940" marR="27940" marT="13970" marB="13970"/>
                </a:tc>
                <a:extLst>
                  <a:ext uri="{0D108BD9-81ED-4DB2-BD59-A6C34878D82A}">
                    <a16:rowId xmlns:a16="http://schemas.microsoft.com/office/drawing/2014/main" val="20700718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99714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F49500-66CA-E3DA-059A-DFBDC5067BF4}"/>
              </a:ext>
            </a:extLst>
          </p:cNvPr>
          <p:cNvSpPr txBox="1"/>
          <p:nvPr/>
        </p:nvSpPr>
        <p:spPr>
          <a:xfrm>
            <a:off x="8241535" y="639432"/>
            <a:ext cx="1661670" cy="3197157"/>
          </a:xfrm>
          <a:prstGeom prst="rect">
            <a:avLst/>
          </a:prstGeom>
          <a:solidFill>
            <a:srgbClr val="DB9AFC"/>
          </a:solidFill>
        </p:spPr>
        <p:txBody>
          <a:bodyPr wrap="square" rtlCol="0">
            <a:spAutoFit/>
          </a:bodyPr>
          <a:lstStyle/>
          <a:p>
            <a:pPr algn="ctr"/>
            <a:endParaRPr lang="en-US" sz="1834" u="sng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5B9401-568A-4397-341B-9B61808954C7}"/>
              </a:ext>
            </a:extLst>
          </p:cNvPr>
          <p:cNvSpPr txBox="1"/>
          <p:nvPr/>
        </p:nvSpPr>
        <p:spPr>
          <a:xfrm>
            <a:off x="2749337" y="648183"/>
            <a:ext cx="5502488" cy="857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Ninth Street Green Space </a:t>
            </a:r>
          </a:p>
          <a:p>
            <a:pPr algn="ctr"/>
            <a:r>
              <a:rPr lang="en-US" sz="1772" b="1" dirty="0">
                <a:solidFill>
                  <a:schemeClr val="accent1">
                    <a:lumMod val="75000"/>
                  </a:schemeClr>
                </a:solidFill>
              </a:rPr>
              <a:t>Across from Captain Coupe Park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782899-CE49-3ED9-A010-2F1885CA23E6}"/>
              </a:ext>
            </a:extLst>
          </p:cNvPr>
          <p:cNvSpPr txBox="1"/>
          <p:nvPr/>
        </p:nvSpPr>
        <p:spPr>
          <a:xfrm>
            <a:off x="155195" y="767999"/>
            <a:ext cx="1661670" cy="3197157"/>
          </a:xfrm>
          <a:prstGeom prst="rect">
            <a:avLst/>
          </a:prstGeom>
          <a:solidFill>
            <a:srgbClr val="F5E2FE"/>
          </a:solidFill>
        </p:spPr>
        <p:txBody>
          <a:bodyPr wrap="square" rtlCol="0">
            <a:spAutoFit/>
          </a:bodyPr>
          <a:lstStyle/>
          <a:p>
            <a:pPr algn="ctr"/>
            <a:endParaRPr lang="en-US" sz="1834" u="sng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8CBBF38-DDD2-CFB0-B66B-64BF063DE3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259778"/>
              </p:ext>
            </p:extLst>
          </p:nvPr>
        </p:nvGraphicFramePr>
        <p:xfrm>
          <a:off x="677008" y="3258153"/>
          <a:ext cx="7085018" cy="4008319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7085018">
                  <a:extLst>
                    <a:ext uri="{9D8B030D-6E8A-4147-A177-3AD203B41FA5}">
                      <a16:colId xmlns:a16="http://schemas.microsoft.com/office/drawing/2014/main" val="2279531223"/>
                    </a:ext>
                  </a:extLst>
                </a:gridCol>
              </a:tblGrid>
              <a:tr h="491458">
                <a:tc>
                  <a:txBody>
                    <a:bodyPr/>
                    <a:lstStyle/>
                    <a:p>
                      <a:r>
                        <a:rPr lang="en-US" sz="1600" dirty="0"/>
                        <a:t>Recommended Facilities / Improvements</a:t>
                      </a:r>
                    </a:p>
                  </a:txBody>
                  <a:tcPr marL="27940" marR="27940" marT="13970" marB="13970"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9A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8532662"/>
                  </a:ext>
                </a:extLst>
              </a:tr>
              <a:tr h="491458">
                <a:tc>
                  <a:txBody>
                    <a:bodyPr/>
                    <a:lstStyle/>
                    <a:p>
                      <a:r>
                        <a:rPr lang="en-US" sz="1600" dirty="0"/>
                        <a:t>Name site and add signage off NE Ninth Street </a:t>
                      </a:r>
                    </a:p>
                  </a:txBody>
                  <a:tcPr marL="27940" marR="27940" marT="13970" marB="1397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63331"/>
                  </a:ext>
                </a:extLst>
              </a:tr>
              <a:tr h="568113">
                <a:tc>
                  <a:txBody>
                    <a:bodyPr/>
                    <a:lstStyle/>
                    <a:p>
                      <a:r>
                        <a:rPr lang="en-US" sz="1600" dirty="0"/>
                        <a:t>Low-growing shrubbery buffer between green space and adjoining homes</a:t>
                      </a:r>
                    </a:p>
                  </a:txBody>
                  <a:tcPr marL="27940" marR="27940" marT="13970" marB="1397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2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8051530"/>
                  </a:ext>
                </a:extLst>
              </a:tr>
              <a:tr h="491458">
                <a:tc>
                  <a:txBody>
                    <a:bodyPr/>
                    <a:lstStyle/>
                    <a:p>
                      <a:r>
                        <a:rPr lang="en-US" sz="1600" dirty="0"/>
                        <a:t>Stormwater treatment area from nearby neighborhood</a:t>
                      </a:r>
                    </a:p>
                  </a:txBody>
                  <a:tcPr marL="27940" marR="27940" marT="13970" marB="1397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4624051"/>
                  </a:ext>
                </a:extLst>
              </a:tr>
              <a:tr h="491458">
                <a:tc>
                  <a:txBody>
                    <a:bodyPr/>
                    <a:lstStyle/>
                    <a:p>
                      <a:r>
                        <a:rPr lang="en-US" sz="1600" dirty="0"/>
                        <a:t>Parking for festivals, potentially with shuttle to Front Street businesses </a:t>
                      </a:r>
                    </a:p>
                  </a:txBody>
                  <a:tcPr marL="27940" marR="27940" marT="13970" marB="1397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2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3984138"/>
                  </a:ext>
                </a:extLst>
              </a:tr>
              <a:tr h="491458">
                <a:tc>
                  <a:txBody>
                    <a:bodyPr/>
                    <a:lstStyle/>
                    <a:p>
                      <a:r>
                        <a:rPr lang="en-US" sz="1600" dirty="0"/>
                        <a:t>Walking path along east side with crosswalk on NE Ninth Street</a:t>
                      </a:r>
                    </a:p>
                  </a:txBody>
                  <a:tcPr marL="27940" marR="27940" marT="13970" marB="1397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8087586"/>
                  </a:ext>
                </a:extLst>
              </a:tr>
              <a:tr h="491458">
                <a:tc>
                  <a:txBody>
                    <a:bodyPr/>
                    <a:lstStyle/>
                    <a:p>
                      <a:r>
                        <a:rPr lang="en-US" sz="1600" dirty="0"/>
                        <a:t>Seed with pollinator-friendly, mowable cover crop </a:t>
                      </a:r>
                    </a:p>
                  </a:txBody>
                  <a:tcPr marL="27940" marR="27940" marT="13970" marB="1397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2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0370153"/>
                  </a:ext>
                </a:extLst>
              </a:tr>
              <a:tr h="491458">
                <a:tc>
                  <a:txBody>
                    <a:bodyPr/>
                    <a:lstStyle/>
                    <a:p>
                      <a:r>
                        <a:rPr lang="en-US" sz="1600" dirty="0"/>
                        <a:t>Barricade when grass is too wet/soft for parking </a:t>
                      </a:r>
                    </a:p>
                  </a:txBody>
                  <a:tcPr marL="27940" marR="27940" marT="13970" marB="1397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2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6052452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7818A07A-A2DF-3826-256E-E0FCCB14DB97}"/>
              </a:ext>
            </a:extLst>
          </p:cNvPr>
          <p:cNvSpPr txBox="1"/>
          <p:nvPr/>
        </p:nvSpPr>
        <p:spPr>
          <a:xfrm>
            <a:off x="3523463" y="1727041"/>
            <a:ext cx="3954236" cy="1164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1976" indent="-261976">
              <a:buFont typeface="Arial" panose="020B0604020202020204" pitchFamily="34" charset="0"/>
              <a:buChar char="•"/>
            </a:pPr>
            <a:r>
              <a:rPr lang="en-US" sz="1742" dirty="0"/>
              <a:t>Currently used seasonally for </a:t>
            </a:r>
            <a:r>
              <a:rPr lang="en-US" sz="1742" b="1" dirty="0"/>
              <a:t>trailer parking</a:t>
            </a:r>
          </a:p>
          <a:p>
            <a:pPr marL="261976" indent="-261976">
              <a:buFont typeface="Arial" panose="020B0604020202020204" pitchFamily="34" charset="0"/>
              <a:buChar char="•"/>
            </a:pPr>
            <a:r>
              <a:rPr lang="en-US" sz="1742" dirty="0"/>
              <a:t>Town maintains the area in the summer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5990ED5-0C03-A1E2-7848-53393FC391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2026" y="1300331"/>
            <a:ext cx="1754508" cy="1809830"/>
          </a:xfrm>
          <a:prstGeom prst="rect">
            <a:avLst/>
          </a:prstGeom>
          <a:ln w="127000">
            <a:solidFill>
              <a:srgbClr val="000000"/>
            </a:solidFill>
          </a:ln>
          <a:effectLst>
            <a:outerShdw blurRad="520700" dist="38100" dir="2700000" sx="103000" sy="103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5024E3-C9F4-F9DD-5193-44916616AF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667" y="1375406"/>
            <a:ext cx="2969950" cy="1659678"/>
          </a:xfrm>
          <a:prstGeom prst="rect">
            <a:avLst/>
          </a:prstGeom>
          <a:ln w="127000">
            <a:solidFill>
              <a:srgbClr val="000000"/>
            </a:solidFill>
          </a:ln>
          <a:effectLst>
            <a:outerShdw blurRad="406400" dist="38100" dir="2700000" sx="103000" sy="103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07915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E291D3-9493-A59D-0012-CF4DD6B12EF7}"/>
              </a:ext>
            </a:extLst>
          </p:cNvPr>
          <p:cNvSpPr txBox="1"/>
          <p:nvPr/>
        </p:nvSpPr>
        <p:spPr>
          <a:xfrm>
            <a:off x="8160827" y="767999"/>
            <a:ext cx="1661670" cy="319715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1834" u="sng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5B9401-568A-4397-341B-9B61808954C7}"/>
              </a:ext>
            </a:extLst>
          </p:cNvPr>
          <p:cNvSpPr txBox="1"/>
          <p:nvPr/>
        </p:nvSpPr>
        <p:spPr>
          <a:xfrm>
            <a:off x="3138511" y="654981"/>
            <a:ext cx="3757507" cy="857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Community Green</a:t>
            </a:r>
          </a:p>
          <a:p>
            <a:pPr algn="ctr"/>
            <a:r>
              <a:rPr lang="en-US" sz="1772" b="1" dirty="0">
                <a:solidFill>
                  <a:schemeClr val="accent1">
                    <a:lumMod val="75000"/>
                  </a:schemeClr>
                </a:solidFill>
              </a:rPr>
              <a:t>501 NE Haller Street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782899-CE49-3ED9-A010-2F1885CA23E6}"/>
              </a:ext>
            </a:extLst>
          </p:cNvPr>
          <p:cNvSpPr txBox="1"/>
          <p:nvPr/>
        </p:nvSpPr>
        <p:spPr>
          <a:xfrm>
            <a:off x="155195" y="767999"/>
            <a:ext cx="1661670" cy="3197157"/>
          </a:xfrm>
          <a:prstGeom prst="rect">
            <a:avLst/>
          </a:prstGeom>
          <a:solidFill>
            <a:srgbClr val="DB9AFC"/>
          </a:solidFill>
        </p:spPr>
        <p:txBody>
          <a:bodyPr wrap="square" rtlCol="0">
            <a:spAutoFit/>
          </a:bodyPr>
          <a:lstStyle/>
          <a:p>
            <a:pPr algn="ctr"/>
            <a:endParaRPr lang="en-US" sz="1834" u="sng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8CBBF38-DDD2-CFB0-B66B-64BF063DE3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3043757"/>
              </p:ext>
            </p:extLst>
          </p:nvPr>
        </p:nvGraphicFramePr>
        <p:xfrm>
          <a:off x="1586271" y="3158415"/>
          <a:ext cx="5966542" cy="37976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966542">
                  <a:extLst>
                    <a:ext uri="{9D8B030D-6E8A-4147-A177-3AD203B41FA5}">
                      <a16:colId xmlns:a16="http://schemas.microsoft.com/office/drawing/2014/main" val="2279531223"/>
                    </a:ext>
                  </a:extLst>
                </a:gridCol>
              </a:tblGrid>
              <a:tr h="583579">
                <a:tc>
                  <a:txBody>
                    <a:bodyPr/>
                    <a:lstStyle/>
                    <a:p>
                      <a:r>
                        <a:rPr lang="en-US" sz="1600" dirty="0"/>
                        <a:t>Recommended Facilities / Improvements</a:t>
                      </a:r>
                    </a:p>
                  </a:txBody>
                  <a:tcPr marL="27940" marR="27940" marT="13970" marB="13970"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9A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8532662"/>
                  </a:ext>
                </a:extLst>
              </a:tr>
              <a:tr h="415563">
                <a:tc>
                  <a:txBody>
                    <a:bodyPr/>
                    <a:lstStyle/>
                    <a:p>
                      <a:r>
                        <a:rPr lang="en-US" sz="1600" dirty="0"/>
                        <a:t>Add garbage cans by restrooms</a:t>
                      </a:r>
                    </a:p>
                  </a:txBody>
                  <a:tcPr marL="27940" marR="27940" marT="13970" marB="1397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63331"/>
                  </a:ext>
                </a:extLst>
              </a:tr>
              <a:tr h="415563">
                <a:tc>
                  <a:txBody>
                    <a:bodyPr/>
                    <a:lstStyle/>
                    <a:p>
                      <a:r>
                        <a:rPr lang="en-US" sz="1600" dirty="0"/>
                        <a:t>Add e-bike charging station/ bike parking</a:t>
                      </a:r>
                    </a:p>
                  </a:txBody>
                  <a:tcPr marL="27940" marR="27940" marT="13970" marB="1397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8051530"/>
                  </a:ext>
                </a:extLst>
              </a:tr>
              <a:tr h="415563">
                <a:tc>
                  <a:txBody>
                    <a:bodyPr/>
                    <a:lstStyle/>
                    <a:p>
                      <a:r>
                        <a:rPr lang="en-US" sz="1600" dirty="0"/>
                        <a:t>Create transit hub</a:t>
                      </a:r>
                    </a:p>
                  </a:txBody>
                  <a:tcPr marL="27940" marR="27940" marT="13970" marB="1397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4624051"/>
                  </a:ext>
                </a:extLst>
              </a:tr>
              <a:tr h="568113">
                <a:tc>
                  <a:txBody>
                    <a:bodyPr/>
                    <a:lstStyle/>
                    <a:p>
                      <a:r>
                        <a:rPr lang="en-US" sz="1600" dirty="0"/>
                        <a:t>Develop 1-acre play area on south portion, being mindful of impacts to neighbors</a:t>
                      </a:r>
                    </a:p>
                  </a:txBody>
                  <a:tcPr marL="27940" marR="27940" marT="13970" marB="1397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3984138"/>
                  </a:ext>
                </a:extLst>
              </a:tr>
              <a:tr h="415563">
                <a:tc>
                  <a:txBody>
                    <a:bodyPr/>
                    <a:lstStyle/>
                    <a:p>
                      <a:r>
                        <a:rPr lang="en-US" sz="1600" dirty="0"/>
                        <a:t>Use 1-acre south portion for affordable housing</a:t>
                      </a:r>
                    </a:p>
                  </a:txBody>
                  <a:tcPr marL="27940" marR="27940" marT="13970" marB="1397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8087586"/>
                  </a:ext>
                </a:extLst>
              </a:tr>
              <a:tr h="568113">
                <a:tc>
                  <a:txBody>
                    <a:bodyPr/>
                    <a:lstStyle/>
                    <a:p>
                      <a:r>
                        <a:rPr lang="en-US" sz="1600" dirty="0"/>
                        <a:t>Create trails from restroom to Third, and from Wilkes to the Library crosswalk</a:t>
                      </a:r>
                    </a:p>
                  </a:txBody>
                  <a:tcPr marL="27940" marR="27940" marT="13970" marB="1397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7650725"/>
                  </a:ext>
                </a:extLst>
              </a:tr>
              <a:tr h="415563">
                <a:tc>
                  <a:txBody>
                    <a:bodyPr/>
                    <a:lstStyle/>
                    <a:p>
                      <a:r>
                        <a:rPr lang="en-US" sz="1600" dirty="0"/>
                        <a:t>Reseed with pollinator-friendly, mowable cover crop</a:t>
                      </a:r>
                    </a:p>
                  </a:txBody>
                  <a:tcPr marL="27940" marR="27940" marT="13970" marB="1397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5007396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7818A07A-A2DF-3826-256E-E0FCCB14DB97}"/>
              </a:ext>
            </a:extLst>
          </p:cNvPr>
          <p:cNvSpPr txBox="1"/>
          <p:nvPr/>
        </p:nvSpPr>
        <p:spPr>
          <a:xfrm>
            <a:off x="3188707" y="1499748"/>
            <a:ext cx="3954236" cy="19689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1976" indent="-261976">
              <a:buFont typeface="Arial" panose="020B0604020202020204" pitchFamily="34" charset="0"/>
              <a:buChar char="•"/>
            </a:pPr>
            <a:r>
              <a:rPr lang="en-US" sz="1742" dirty="0"/>
              <a:t>Park spans nearly </a:t>
            </a:r>
            <a:r>
              <a:rPr lang="en-US" sz="1742" b="1" dirty="0"/>
              <a:t>five acres </a:t>
            </a:r>
          </a:p>
          <a:p>
            <a:pPr marL="261976" indent="-261976">
              <a:buFont typeface="Arial" panose="020B0604020202020204" pitchFamily="34" charset="0"/>
              <a:buChar char="•"/>
            </a:pPr>
            <a:r>
              <a:rPr lang="en-US" sz="1742" dirty="0"/>
              <a:t>Central hub for </a:t>
            </a:r>
            <a:r>
              <a:rPr lang="en-US" sz="1742" b="1" dirty="0"/>
              <a:t>community activities and events </a:t>
            </a:r>
          </a:p>
          <a:p>
            <a:pPr marL="261976" indent="-261976">
              <a:buFont typeface="Arial" panose="020B0604020202020204" pitchFamily="34" charset="0"/>
              <a:buChar char="•"/>
            </a:pPr>
            <a:r>
              <a:rPr lang="en-US" sz="1742" dirty="0"/>
              <a:t>Home for </a:t>
            </a:r>
            <a:r>
              <a:rPr lang="en-US" sz="1742" b="1" dirty="0"/>
              <a:t>Coupeville Farmer’s Market</a:t>
            </a:r>
          </a:p>
          <a:p>
            <a:pPr marL="261976" indent="-261976">
              <a:buFont typeface="Arial" panose="020B0604020202020204" pitchFamily="34" charset="0"/>
              <a:buChar char="•"/>
            </a:pPr>
            <a:r>
              <a:rPr lang="en-US" sz="1742" b="1" dirty="0"/>
              <a:t>Public restrooms </a:t>
            </a:r>
            <a:r>
              <a:rPr lang="en-US" sz="1742" dirty="0"/>
              <a:t>built in 2019 </a:t>
            </a:r>
          </a:p>
          <a:p>
            <a:pPr marL="261976" indent="-261976">
              <a:buFont typeface="Arial" panose="020B0604020202020204" pitchFamily="34" charset="0"/>
              <a:buChar char="•"/>
            </a:pPr>
            <a:endParaRPr lang="en-US" sz="1742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7EC327B-451D-E056-F0EF-E7B3C5626F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2860" y="774219"/>
            <a:ext cx="2320682" cy="23841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1B8114-10E3-D9D4-484F-E464FB3E8D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1" r="19332"/>
          <a:stretch/>
        </p:blipFill>
        <p:spPr>
          <a:xfrm>
            <a:off x="321945" y="982459"/>
            <a:ext cx="2710922" cy="1967716"/>
          </a:xfrm>
          <a:prstGeom prst="rect">
            <a:avLst/>
          </a:prstGeom>
          <a:ln w="127000">
            <a:solidFill>
              <a:srgbClr val="000000"/>
            </a:solidFill>
          </a:ln>
          <a:effectLst>
            <a:outerShdw blurRad="355600" dist="38100" dir="2700000" sx="103000" sy="103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015174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F5A5A65-8F94-59C7-BFD6-581CE8D33C24}"/>
              </a:ext>
            </a:extLst>
          </p:cNvPr>
          <p:cNvSpPr txBox="1"/>
          <p:nvPr/>
        </p:nvSpPr>
        <p:spPr>
          <a:xfrm>
            <a:off x="8241534" y="783084"/>
            <a:ext cx="1661670" cy="3197157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endParaRPr lang="en-US" sz="1834" u="sng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5B9401-568A-4397-341B-9B61808954C7}"/>
              </a:ext>
            </a:extLst>
          </p:cNvPr>
          <p:cNvSpPr txBox="1"/>
          <p:nvPr/>
        </p:nvSpPr>
        <p:spPr>
          <a:xfrm>
            <a:off x="2454062" y="783084"/>
            <a:ext cx="51502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Front Street Deck and Beach Access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782899-CE49-3ED9-A010-2F1885CA23E6}"/>
              </a:ext>
            </a:extLst>
          </p:cNvPr>
          <p:cNvSpPr txBox="1"/>
          <p:nvPr/>
        </p:nvSpPr>
        <p:spPr>
          <a:xfrm>
            <a:off x="155195" y="767999"/>
            <a:ext cx="1661670" cy="319715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1834" u="sng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8CBBF38-DDD2-CFB0-B66B-64BF063DE3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9922443"/>
              </p:ext>
            </p:extLst>
          </p:nvPr>
        </p:nvGraphicFramePr>
        <p:xfrm>
          <a:off x="2041769" y="3702679"/>
          <a:ext cx="6017846" cy="304952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6017846">
                  <a:extLst>
                    <a:ext uri="{9D8B030D-6E8A-4147-A177-3AD203B41FA5}">
                      <a16:colId xmlns:a16="http://schemas.microsoft.com/office/drawing/2014/main" val="2279531223"/>
                    </a:ext>
                  </a:extLst>
                </a:gridCol>
              </a:tblGrid>
              <a:tr h="791973">
                <a:tc>
                  <a:txBody>
                    <a:bodyPr/>
                    <a:lstStyle/>
                    <a:p>
                      <a:r>
                        <a:rPr lang="en-US" sz="1600" dirty="0"/>
                        <a:t>Recommended Facilities / Improvements</a:t>
                      </a:r>
                    </a:p>
                  </a:txBody>
                  <a:tcPr marL="27940" marR="27940" marT="13970" marB="13970"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8532662"/>
                  </a:ext>
                </a:extLst>
              </a:tr>
              <a:tr h="564388">
                <a:tc>
                  <a:txBody>
                    <a:bodyPr/>
                    <a:lstStyle/>
                    <a:p>
                      <a:r>
                        <a:rPr lang="en-US" sz="1600" dirty="0"/>
                        <a:t>Expand deck area (multi-layered)</a:t>
                      </a:r>
                    </a:p>
                  </a:txBody>
                  <a:tcPr marL="27940" marR="27940" marT="13970" marB="1397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63331"/>
                  </a:ext>
                </a:extLst>
              </a:tr>
              <a:tr h="564388">
                <a:tc>
                  <a:txBody>
                    <a:bodyPr/>
                    <a:lstStyle/>
                    <a:p>
                      <a:r>
                        <a:rPr lang="en-US" sz="1600" dirty="0"/>
                        <a:t>Install signage to identify public area and public beach access</a:t>
                      </a:r>
                    </a:p>
                  </a:txBody>
                  <a:tcPr marL="27940" marR="27940" marT="13970" marB="1397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8051530"/>
                  </a:ext>
                </a:extLst>
              </a:tr>
              <a:tr h="564388">
                <a:tc>
                  <a:txBody>
                    <a:bodyPr/>
                    <a:lstStyle/>
                    <a:p>
                      <a:r>
                        <a:rPr lang="en-US" sz="1600" dirty="0"/>
                        <a:t>Telescope for whale watching</a:t>
                      </a:r>
                    </a:p>
                  </a:txBody>
                  <a:tcPr marL="27940" marR="27940" marT="13970" marB="1397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4624051"/>
                  </a:ext>
                </a:extLst>
              </a:tr>
              <a:tr h="564388">
                <a:tc>
                  <a:txBody>
                    <a:bodyPr/>
                    <a:lstStyle/>
                    <a:p>
                      <a:r>
                        <a:rPr lang="en-US" sz="1600" dirty="0"/>
                        <a:t>Adjust sidewalk railing so entrance is wider</a:t>
                      </a:r>
                    </a:p>
                  </a:txBody>
                  <a:tcPr marL="27940" marR="27940" marT="13970" marB="1397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3984138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7818A07A-A2DF-3826-256E-E0FCCB14DB97}"/>
              </a:ext>
            </a:extLst>
          </p:cNvPr>
          <p:cNvSpPr txBox="1"/>
          <p:nvPr/>
        </p:nvSpPr>
        <p:spPr>
          <a:xfrm>
            <a:off x="3322243" y="1909400"/>
            <a:ext cx="3954236" cy="8965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1976" indent="-261976">
              <a:buFont typeface="Arial" panose="020B0604020202020204" pitchFamily="34" charset="0"/>
              <a:buChar char="•"/>
            </a:pPr>
            <a:r>
              <a:rPr lang="en-US" sz="1742" dirty="0"/>
              <a:t>Elevated </a:t>
            </a:r>
            <a:r>
              <a:rPr lang="en-US" sz="1742" b="1" dirty="0"/>
              <a:t>public deck </a:t>
            </a:r>
            <a:r>
              <a:rPr lang="en-US" sz="1742" dirty="0"/>
              <a:t>overlooking the water with </a:t>
            </a:r>
            <a:r>
              <a:rPr lang="en-US" sz="1742" b="1" dirty="0"/>
              <a:t>bench seating </a:t>
            </a:r>
          </a:p>
          <a:p>
            <a:pPr marL="261976" indent="-261976">
              <a:buFont typeface="Arial" panose="020B0604020202020204" pitchFamily="34" charset="0"/>
              <a:buChar char="•"/>
            </a:pPr>
            <a:r>
              <a:rPr lang="en-US" sz="1742" dirty="0"/>
              <a:t>Stairs provide direct </a:t>
            </a:r>
            <a:r>
              <a:rPr lang="en-US" sz="1742" b="1" dirty="0"/>
              <a:t>beach access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02866F-4C1C-C138-558F-4190DE78C6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720"/>
          <a:stretch/>
        </p:blipFill>
        <p:spPr>
          <a:xfrm>
            <a:off x="340380" y="1456694"/>
            <a:ext cx="2895536" cy="1612338"/>
          </a:xfrm>
          <a:prstGeom prst="rect">
            <a:avLst/>
          </a:prstGeom>
          <a:ln w="127000">
            <a:solidFill>
              <a:srgbClr val="000000"/>
            </a:solidFill>
          </a:ln>
          <a:effectLst>
            <a:outerShdw blurRad="304800" dist="38100" dir="2700000" sx="103000" sy="103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C7EED44-2963-E713-920E-AAE2B021B2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2806" y="1408020"/>
            <a:ext cx="2156920" cy="1702831"/>
          </a:xfrm>
          <a:prstGeom prst="rect">
            <a:avLst/>
          </a:prstGeom>
          <a:ln w="127000">
            <a:solidFill>
              <a:srgbClr val="000000"/>
            </a:solidFill>
          </a:ln>
          <a:effectLst>
            <a:outerShdw blurRad="304800" dist="38100" dir="2700000" sx="103000" sy="103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26839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E9C8152-C579-CC84-03F8-14E4A0F7D63E}"/>
              </a:ext>
            </a:extLst>
          </p:cNvPr>
          <p:cNvSpPr txBox="1"/>
          <p:nvPr/>
        </p:nvSpPr>
        <p:spPr>
          <a:xfrm rot="16200000">
            <a:off x="5538056" y="861535"/>
            <a:ext cx="1853212" cy="319715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1834" u="sng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5B9401-568A-4397-341B-9B61808954C7}"/>
              </a:ext>
            </a:extLst>
          </p:cNvPr>
          <p:cNvSpPr txBox="1"/>
          <p:nvPr/>
        </p:nvSpPr>
        <p:spPr>
          <a:xfrm>
            <a:off x="2242242" y="707450"/>
            <a:ext cx="5502488" cy="1130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Waterfront Walk </a:t>
            </a:r>
          </a:p>
          <a:p>
            <a:pPr algn="ctr"/>
            <a:r>
              <a:rPr lang="en-US" sz="1772" b="1" dirty="0">
                <a:solidFill>
                  <a:schemeClr val="accent1">
                    <a:lumMod val="75000"/>
                  </a:schemeClr>
                </a:solidFill>
              </a:rPr>
              <a:t>East/West trail from Town Park to Price Sculpture Forest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782899-CE49-3ED9-A010-2F1885CA23E6}"/>
              </a:ext>
            </a:extLst>
          </p:cNvPr>
          <p:cNvSpPr txBox="1"/>
          <p:nvPr/>
        </p:nvSpPr>
        <p:spPr>
          <a:xfrm>
            <a:off x="1816866" y="1533507"/>
            <a:ext cx="3081983" cy="3197157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endParaRPr lang="en-US" sz="1834" u="sng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8CBBF38-DDD2-CFB0-B66B-64BF063DE3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004954"/>
              </p:ext>
            </p:extLst>
          </p:nvPr>
        </p:nvGraphicFramePr>
        <p:xfrm>
          <a:off x="2242242" y="3688422"/>
          <a:ext cx="6160340" cy="3009467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6160340">
                  <a:extLst>
                    <a:ext uri="{9D8B030D-6E8A-4147-A177-3AD203B41FA5}">
                      <a16:colId xmlns:a16="http://schemas.microsoft.com/office/drawing/2014/main" val="2279531223"/>
                    </a:ext>
                  </a:extLst>
                </a:gridCol>
              </a:tblGrid>
              <a:tr h="317920">
                <a:tc>
                  <a:txBody>
                    <a:bodyPr/>
                    <a:lstStyle/>
                    <a:p>
                      <a:r>
                        <a:rPr lang="en-US" sz="1600" dirty="0"/>
                        <a:t>Recommended Facilities / Improvements</a:t>
                      </a:r>
                    </a:p>
                  </a:txBody>
                  <a:tcPr marL="27940" marR="27940" marT="13970" marB="13970"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8532662"/>
                  </a:ext>
                </a:extLst>
              </a:tr>
              <a:tr h="435784">
                <a:tc>
                  <a:txBody>
                    <a:bodyPr/>
                    <a:lstStyle/>
                    <a:p>
                      <a:r>
                        <a:rPr lang="en-US" sz="1600" dirty="0"/>
                        <a:t>Signage and/or map showing location of trail </a:t>
                      </a:r>
                    </a:p>
                  </a:txBody>
                  <a:tcPr marL="27940" marR="27940" marT="13970" marB="1397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63331"/>
                  </a:ext>
                </a:extLst>
              </a:tr>
              <a:tr h="374171">
                <a:tc>
                  <a:txBody>
                    <a:bodyPr/>
                    <a:lstStyle/>
                    <a:p>
                      <a:r>
                        <a:rPr lang="en-US" sz="1600" dirty="0"/>
                        <a:t>Make trail accessible for bicycles</a:t>
                      </a:r>
                    </a:p>
                  </a:txBody>
                  <a:tcPr marL="27940" marR="27940" marT="13970" marB="1397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8051530"/>
                  </a:ext>
                </a:extLst>
              </a:tr>
              <a:tr h="398529">
                <a:tc>
                  <a:txBody>
                    <a:bodyPr/>
                    <a:lstStyle/>
                    <a:p>
                      <a:r>
                        <a:rPr lang="en-US" sz="1600" dirty="0"/>
                        <a:t>Add picnic tables  and more seating along path </a:t>
                      </a:r>
                    </a:p>
                  </a:txBody>
                  <a:tcPr marL="27940" marR="27940" marT="13970" marB="1397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4624051"/>
                  </a:ext>
                </a:extLst>
              </a:tr>
              <a:tr h="369155">
                <a:tc>
                  <a:txBody>
                    <a:bodyPr/>
                    <a:lstStyle/>
                    <a:p>
                      <a:r>
                        <a:rPr lang="en-US" sz="1600" dirty="0"/>
                        <a:t>Maintain bluff to keep trail from eroding </a:t>
                      </a:r>
                    </a:p>
                  </a:txBody>
                  <a:tcPr marL="27940" marR="27940" marT="13970" marB="1397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3984138"/>
                  </a:ext>
                </a:extLst>
              </a:tr>
              <a:tr h="372020">
                <a:tc>
                  <a:txBody>
                    <a:bodyPr/>
                    <a:lstStyle/>
                    <a:p>
                      <a:r>
                        <a:rPr lang="en-US" sz="1600" dirty="0"/>
                        <a:t>Improve path between Front Street and Town Park</a:t>
                      </a:r>
                    </a:p>
                  </a:txBody>
                  <a:tcPr marL="27940" marR="27940" marT="13970" marB="1397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8087586"/>
                  </a:ext>
                </a:extLst>
              </a:tr>
              <a:tr h="374885">
                <a:tc>
                  <a:txBody>
                    <a:bodyPr/>
                    <a:lstStyle/>
                    <a:p>
                      <a:r>
                        <a:rPr lang="en-US" sz="1600" dirty="0"/>
                        <a:t>Reseed with pollinator-friendly, mowable cover crop</a:t>
                      </a:r>
                    </a:p>
                  </a:txBody>
                  <a:tcPr marL="27940" marR="27940" marT="13970" marB="1397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0370153"/>
                  </a:ext>
                </a:extLst>
              </a:tr>
              <a:tr h="367003">
                <a:tc>
                  <a:txBody>
                    <a:bodyPr/>
                    <a:lstStyle/>
                    <a:p>
                      <a:r>
                        <a:rPr lang="en-US" sz="1600" dirty="0"/>
                        <a:t>Consider adding more observation areas</a:t>
                      </a:r>
                    </a:p>
                  </a:txBody>
                  <a:tcPr marL="27940" marR="27940" marT="13970" marB="1397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290245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47B36BAE-8B03-81ED-DFF8-85A2D72640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0195" y="1705025"/>
            <a:ext cx="4778010" cy="1402242"/>
          </a:xfrm>
          <a:prstGeom prst="rect">
            <a:avLst/>
          </a:prstGeom>
          <a:ln w="12700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6744770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17E5FEC-2A1A-3C5B-77CA-35928687F77C}"/>
              </a:ext>
            </a:extLst>
          </p:cNvPr>
          <p:cNvSpPr txBox="1"/>
          <p:nvPr/>
        </p:nvSpPr>
        <p:spPr>
          <a:xfrm>
            <a:off x="8241535" y="754574"/>
            <a:ext cx="1661670" cy="319715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endParaRPr lang="en-US" sz="1834" u="sng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5B9401-568A-4397-341B-9B61808954C7}"/>
              </a:ext>
            </a:extLst>
          </p:cNvPr>
          <p:cNvSpPr txBox="1"/>
          <p:nvPr/>
        </p:nvSpPr>
        <p:spPr>
          <a:xfrm>
            <a:off x="3036935" y="966047"/>
            <a:ext cx="4219023" cy="857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Community Rec Hall</a:t>
            </a:r>
          </a:p>
          <a:p>
            <a:pPr algn="ctr"/>
            <a:r>
              <a:rPr lang="en-US" sz="1772" b="1" dirty="0">
                <a:solidFill>
                  <a:schemeClr val="accent1">
                    <a:lumMod val="75000"/>
                  </a:schemeClr>
                </a:solidFill>
              </a:rPr>
              <a:t>901 NW Alexander Street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782899-CE49-3ED9-A010-2F1885CA23E6}"/>
              </a:ext>
            </a:extLst>
          </p:cNvPr>
          <p:cNvSpPr txBox="1"/>
          <p:nvPr/>
        </p:nvSpPr>
        <p:spPr>
          <a:xfrm>
            <a:off x="155195" y="767999"/>
            <a:ext cx="1661670" cy="319715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1834" u="sng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  <a:p>
            <a:pPr algn="ctr"/>
            <a:endParaRPr lang="en-US" sz="1834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8CBBF38-DDD2-CFB0-B66B-64BF063DE334}"/>
              </a:ext>
            </a:extLst>
          </p:cNvPr>
          <p:cNvGraphicFramePr>
            <a:graphicFrameLocks noGrp="1"/>
          </p:cNvGraphicFramePr>
          <p:nvPr/>
        </p:nvGraphicFramePr>
        <p:xfrm>
          <a:off x="2536092" y="3647899"/>
          <a:ext cx="4719865" cy="198289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719865">
                  <a:extLst>
                    <a:ext uri="{9D8B030D-6E8A-4147-A177-3AD203B41FA5}">
                      <a16:colId xmlns:a16="http://schemas.microsoft.com/office/drawing/2014/main" val="2279531223"/>
                    </a:ext>
                  </a:extLst>
                </a:gridCol>
              </a:tblGrid>
              <a:tr h="736208">
                <a:tc>
                  <a:txBody>
                    <a:bodyPr/>
                    <a:lstStyle/>
                    <a:p>
                      <a:r>
                        <a:rPr lang="en-US" sz="1800" dirty="0"/>
                        <a:t>Recommended Facilities / Upgrades</a:t>
                      </a:r>
                    </a:p>
                  </a:txBody>
                  <a:tcPr marL="27940" marR="27940" marT="13970" marB="13970"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8532662"/>
                  </a:ext>
                </a:extLst>
              </a:tr>
              <a:tr h="415563">
                <a:tc>
                  <a:txBody>
                    <a:bodyPr/>
                    <a:lstStyle/>
                    <a:p>
                      <a:r>
                        <a:rPr lang="en-US" sz="1800" dirty="0"/>
                        <a:t>Repair wood floor</a:t>
                      </a:r>
                    </a:p>
                  </a:txBody>
                  <a:tcPr marL="27940" marR="27940" marT="13970" marB="1397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63331"/>
                  </a:ext>
                </a:extLst>
              </a:tr>
              <a:tr h="415563">
                <a:tc>
                  <a:txBody>
                    <a:bodyPr/>
                    <a:lstStyle/>
                    <a:p>
                      <a:r>
                        <a:rPr lang="en-US" sz="1800" dirty="0"/>
                        <a:t>Maintain building so it lasts another 100 years!</a:t>
                      </a:r>
                    </a:p>
                  </a:txBody>
                  <a:tcPr marL="27940" marR="27940" marT="13970" marB="1397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8051530"/>
                  </a:ext>
                </a:extLst>
              </a:tr>
              <a:tr h="415563">
                <a:tc>
                  <a:txBody>
                    <a:bodyPr/>
                    <a:lstStyle/>
                    <a:p>
                      <a:r>
                        <a:rPr lang="en-US" sz="1800" dirty="0"/>
                        <a:t>Add exterior public bathrooms </a:t>
                      </a:r>
                      <a:r>
                        <a:rPr lang="en-US" sz="1800" dirty="0">
                          <a:highlight>
                            <a:srgbClr val="FFFF00"/>
                          </a:highlight>
                        </a:rPr>
                        <a:t>(Done!)</a:t>
                      </a:r>
                    </a:p>
                  </a:txBody>
                  <a:tcPr marL="27940" marR="27940" marT="13970" marB="1397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4624051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7818A07A-A2DF-3826-256E-E0FCCB14DB97}"/>
              </a:ext>
            </a:extLst>
          </p:cNvPr>
          <p:cNvSpPr txBox="1"/>
          <p:nvPr/>
        </p:nvSpPr>
        <p:spPr>
          <a:xfrm>
            <a:off x="3188707" y="1970428"/>
            <a:ext cx="3954236" cy="1700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1976" indent="-261976">
              <a:buFont typeface="Arial" panose="020B0604020202020204" pitchFamily="34" charset="0"/>
              <a:buChar char="•"/>
            </a:pPr>
            <a:r>
              <a:rPr lang="en-US" sz="1742" dirty="0"/>
              <a:t>Capacity for up to </a:t>
            </a:r>
            <a:r>
              <a:rPr lang="en-US" sz="1742" b="1" dirty="0"/>
              <a:t>150 people</a:t>
            </a:r>
          </a:p>
          <a:p>
            <a:pPr marL="261976" indent="-261976">
              <a:buFont typeface="Arial" panose="020B0604020202020204" pitchFamily="34" charset="0"/>
              <a:buChar char="•"/>
            </a:pPr>
            <a:r>
              <a:rPr lang="en-US" sz="1742" b="1" dirty="0"/>
              <a:t>Chairs and tables </a:t>
            </a:r>
            <a:r>
              <a:rPr lang="en-US" sz="1742" dirty="0"/>
              <a:t>provided </a:t>
            </a:r>
          </a:p>
          <a:p>
            <a:pPr marL="261976" indent="-261976">
              <a:buFont typeface="Arial" panose="020B0604020202020204" pitchFamily="34" charset="0"/>
              <a:buChar char="•"/>
            </a:pPr>
            <a:r>
              <a:rPr lang="en-US" sz="1742" b="1" dirty="0"/>
              <a:t>Kitchen facility and restrooms </a:t>
            </a:r>
            <a:r>
              <a:rPr lang="en-US" sz="1742" dirty="0"/>
              <a:t>available </a:t>
            </a:r>
          </a:p>
          <a:p>
            <a:pPr marL="261976" indent="-261976">
              <a:buFont typeface="Arial" panose="020B0604020202020204" pitchFamily="34" charset="0"/>
              <a:buChar char="•"/>
            </a:pPr>
            <a:r>
              <a:rPr lang="en-US" sz="1742" dirty="0"/>
              <a:t>On-site parking </a:t>
            </a:r>
          </a:p>
          <a:p>
            <a:pPr marL="261976" indent="-261976">
              <a:buFont typeface="Arial" panose="020B0604020202020204" pitchFamily="34" charset="0"/>
              <a:buChar char="•"/>
            </a:pPr>
            <a:endParaRPr lang="en-US" sz="1742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CFD636-485A-0DFD-965D-4909004A73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7730" y="1290847"/>
            <a:ext cx="2343703" cy="2085930"/>
          </a:xfrm>
          <a:prstGeom prst="rect">
            <a:avLst/>
          </a:prstGeom>
          <a:ln w="127000">
            <a:solidFill>
              <a:srgbClr val="000000"/>
            </a:solidFill>
          </a:ln>
          <a:effectLst>
            <a:outerShdw blurRad="304800" dist="38100" dir="2700000" sx="103000" sy="103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E59C5E3-77C2-2DE1-1C48-3DE1D35D5B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662" y="1328873"/>
            <a:ext cx="2502866" cy="2009878"/>
          </a:xfrm>
          <a:prstGeom prst="rect">
            <a:avLst/>
          </a:prstGeom>
          <a:ln w="127000">
            <a:solidFill>
              <a:srgbClr val="000000"/>
            </a:solidFill>
          </a:ln>
          <a:effectLst>
            <a:outerShdw blurRad="406400" dist="38100" dir="2700000" sx="103000" sy="103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239386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45B9401-568A-4397-341B-9B61808954C7}"/>
              </a:ext>
            </a:extLst>
          </p:cNvPr>
          <p:cNvSpPr txBox="1"/>
          <p:nvPr/>
        </p:nvSpPr>
        <p:spPr>
          <a:xfrm>
            <a:off x="1916430" y="767999"/>
            <a:ext cx="6225541" cy="919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6" b="1" dirty="0">
                <a:solidFill>
                  <a:schemeClr val="accent1">
                    <a:lumMod val="75000"/>
                  </a:schemeClr>
                </a:solidFill>
              </a:rPr>
              <a:t>Other Park Improvements</a:t>
            </a:r>
          </a:p>
          <a:p>
            <a:pPr algn="ctr"/>
            <a:endParaRPr lang="en-US" sz="1772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8CBBF38-DDD2-CFB0-B66B-64BF063DE3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3866963"/>
              </p:ext>
            </p:extLst>
          </p:nvPr>
        </p:nvGraphicFramePr>
        <p:xfrm>
          <a:off x="523065" y="1419611"/>
          <a:ext cx="8495645" cy="57020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8495645">
                  <a:extLst>
                    <a:ext uri="{9D8B030D-6E8A-4147-A177-3AD203B41FA5}">
                      <a16:colId xmlns:a16="http://schemas.microsoft.com/office/drawing/2014/main" val="2279531223"/>
                    </a:ext>
                  </a:extLst>
                </a:gridCol>
              </a:tblGrid>
              <a:tr h="478550">
                <a:tc>
                  <a:txBody>
                    <a:bodyPr/>
                    <a:lstStyle/>
                    <a:p>
                      <a:r>
                        <a:rPr lang="en-US" sz="1600" dirty="0"/>
                        <a:t>Committee Ideas</a:t>
                      </a:r>
                    </a:p>
                  </a:txBody>
                  <a:tcPr marL="27940" marR="27940" marT="13970" marB="13970"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88532662"/>
                  </a:ext>
                </a:extLst>
              </a:tr>
              <a:tr h="401810">
                <a:tc>
                  <a:txBody>
                    <a:bodyPr/>
                    <a:lstStyle/>
                    <a:p>
                      <a:r>
                        <a:rPr lang="en-US" sz="1600" dirty="0"/>
                        <a:t>Playground/park south of Hwy 20</a:t>
                      </a:r>
                    </a:p>
                  </a:txBody>
                  <a:tcPr marL="27940" marR="27940" marT="13970" marB="1397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963331"/>
                  </a:ext>
                </a:extLst>
              </a:tr>
              <a:tr h="401810">
                <a:tc>
                  <a:txBody>
                    <a:bodyPr/>
                    <a:lstStyle/>
                    <a:p>
                      <a:r>
                        <a:rPr lang="en-US" sz="1600" dirty="0"/>
                        <a:t>Add small community gardens to various parks throughout town </a:t>
                      </a:r>
                    </a:p>
                  </a:txBody>
                  <a:tcPr marL="27940" marR="27940" marT="13970" marB="1397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58051530"/>
                  </a:ext>
                </a:extLst>
              </a:tr>
              <a:tr h="401810">
                <a:tc>
                  <a:txBody>
                    <a:bodyPr/>
                    <a:lstStyle/>
                    <a:p>
                      <a:r>
                        <a:rPr lang="en-US" sz="1600" dirty="0"/>
                        <a:t>Establish an RV parking area </a:t>
                      </a:r>
                    </a:p>
                  </a:txBody>
                  <a:tcPr marL="27940" marR="27940" marT="13970" marB="1397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94624051"/>
                  </a:ext>
                </a:extLst>
              </a:tr>
              <a:tr h="401810">
                <a:tc>
                  <a:txBody>
                    <a:bodyPr/>
                    <a:lstStyle/>
                    <a:p>
                      <a:r>
                        <a:rPr lang="en-US" sz="1600" dirty="0"/>
                        <a:t>Create park naming criteria</a:t>
                      </a:r>
                    </a:p>
                  </a:txBody>
                  <a:tcPr marL="27940" marR="27940" marT="13970" marB="1397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73984138"/>
                  </a:ext>
                </a:extLst>
              </a:tr>
              <a:tr h="401810">
                <a:tc>
                  <a:txBody>
                    <a:bodyPr/>
                    <a:lstStyle/>
                    <a:p>
                      <a:r>
                        <a:rPr lang="en-US" sz="1600" dirty="0"/>
                        <a:t>Build new playfields, athletic fields and play courts </a:t>
                      </a:r>
                    </a:p>
                  </a:txBody>
                  <a:tcPr marL="27940" marR="27940" marT="13970" marB="1397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48087586"/>
                  </a:ext>
                </a:extLst>
              </a:tr>
              <a:tr h="401810">
                <a:tc>
                  <a:txBody>
                    <a:bodyPr/>
                    <a:lstStyle/>
                    <a:p>
                      <a:r>
                        <a:rPr lang="en-US" sz="1600" dirty="0"/>
                        <a:t>Pickle ball courts (anywhere in Town)</a:t>
                      </a:r>
                    </a:p>
                  </a:txBody>
                  <a:tcPr marL="27940" marR="27940" marT="13970" marB="1397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74341743"/>
                  </a:ext>
                </a:extLst>
              </a:tr>
              <a:tr h="401810">
                <a:tc>
                  <a:txBody>
                    <a:bodyPr/>
                    <a:lstStyle/>
                    <a:p>
                      <a:r>
                        <a:rPr lang="en-US" sz="1600" dirty="0"/>
                        <a:t>Develop a formal Parks, Rec &amp; Open Spaces (PROS) Plan </a:t>
                      </a:r>
                    </a:p>
                  </a:txBody>
                  <a:tcPr marL="27940" marR="27940" marT="13970" marB="1397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03815209"/>
                  </a:ext>
                </a:extLst>
              </a:tr>
              <a:tr h="401810">
                <a:tc>
                  <a:txBody>
                    <a:bodyPr/>
                    <a:lstStyle/>
                    <a:p>
                      <a:r>
                        <a:rPr lang="en-US" sz="1600" dirty="0"/>
                        <a:t>Consider a gifting ordinance to fund improvements </a:t>
                      </a:r>
                    </a:p>
                  </a:txBody>
                  <a:tcPr marL="27940" marR="27940" marT="13970" marB="1397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33382022"/>
                  </a:ext>
                </a:extLst>
              </a:tr>
              <a:tr h="401810">
                <a:tc>
                  <a:txBody>
                    <a:bodyPr/>
                    <a:lstStyle/>
                    <a:p>
                      <a:r>
                        <a:rPr lang="en-US" sz="1600" dirty="0"/>
                        <a:t>More picnic and gathering areas</a:t>
                      </a:r>
                    </a:p>
                  </a:txBody>
                  <a:tcPr marL="27940" marR="27940" marT="13970" marB="1397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26019788"/>
                  </a:ext>
                </a:extLst>
              </a:tr>
              <a:tr h="401810">
                <a:tc>
                  <a:txBody>
                    <a:bodyPr/>
                    <a:lstStyle/>
                    <a:p>
                      <a:r>
                        <a:rPr lang="en-US" sz="1600" dirty="0"/>
                        <a:t>Ensure trails and pathways are connected</a:t>
                      </a:r>
                    </a:p>
                  </a:txBody>
                  <a:tcPr marL="27940" marR="27940" marT="13970" marB="1397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88084864"/>
                  </a:ext>
                </a:extLst>
              </a:tr>
              <a:tr h="401810">
                <a:tc>
                  <a:txBody>
                    <a:bodyPr/>
                    <a:lstStyle/>
                    <a:p>
                      <a:r>
                        <a:rPr lang="en-US" sz="1600" dirty="0"/>
                        <a:t>Rainbow Bridge for pets </a:t>
                      </a:r>
                    </a:p>
                  </a:txBody>
                  <a:tcPr marL="27940" marR="27940" marT="13970" marB="1397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50751320"/>
                  </a:ext>
                </a:extLst>
              </a:tr>
              <a:tr h="401810">
                <a:tc>
                  <a:txBody>
                    <a:bodyPr/>
                    <a:lstStyle/>
                    <a:p>
                      <a:r>
                        <a:rPr lang="en-US" sz="1600" dirty="0"/>
                        <a:t>Fully develop memorial bench program</a:t>
                      </a:r>
                    </a:p>
                  </a:txBody>
                  <a:tcPr marL="27940" marR="27940" marT="13970" marB="1397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31527690"/>
                  </a:ext>
                </a:extLst>
              </a:tr>
              <a:tr h="401810">
                <a:tc>
                  <a:txBody>
                    <a:bodyPr/>
                    <a:lstStyle/>
                    <a:p>
                      <a:r>
                        <a:rPr lang="en-US" sz="1600" dirty="0"/>
                        <a:t>Establish naming criteria (can be done as part of PROS Plan) </a:t>
                      </a:r>
                    </a:p>
                  </a:txBody>
                  <a:tcPr marL="27940" marR="27940" marT="13970" marB="1397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397008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94399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oupeville Town Park - Whidbey and Camano Islands">
            <a:extLst>
              <a:ext uri="{FF2B5EF4-FFF2-40B4-BE49-F238E27FC236}">
                <a16:creationId xmlns:a16="http://schemas.microsoft.com/office/drawing/2014/main" id="{75753E10-C482-F52B-5298-1DFE6AF7DF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85"/>
          <a:stretch/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CD5F0F84-7D2D-0A31-273E-F4CA6F59496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95195656"/>
              </p:ext>
            </p:extLst>
          </p:nvPr>
        </p:nvGraphicFramePr>
        <p:xfrm>
          <a:off x="604101" y="1026846"/>
          <a:ext cx="8575632" cy="60656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045F752C-999A-A321-A3FD-88D80BB2F366}"/>
              </a:ext>
            </a:extLst>
          </p:cNvPr>
          <p:cNvSpPr txBox="1"/>
          <p:nvPr/>
        </p:nvSpPr>
        <p:spPr>
          <a:xfrm>
            <a:off x="5778020" y="2074383"/>
            <a:ext cx="3029867" cy="1384995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2E641C"/>
                </a:solidFill>
              </a:rPr>
              <a:t>“Other” areas include: </a:t>
            </a:r>
          </a:p>
          <a:p>
            <a:pPr marL="285726" indent="-285726">
              <a:buFont typeface="Wingdings" panose="05000000000000000000" pitchFamily="2" charset="2"/>
              <a:buChar char="v"/>
            </a:pPr>
            <a:r>
              <a:rPr lang="en-US" sz="1400" dirty="0">
                <a:solidFill>
                  <a:srgbClr val="2E641C"/>
                </a:solidFill>
              </a:rPr>
              <a:t>Lion’s Park </a:t>
            </a:r>
          </a:p>
          <a:p>
            <a:pPr marL="285726" indent="-285726">
              <a:buFont typeface="Wingdings" panose="05000000000000000000" pitchFamily="2" charset="2"/>
              <a:buChar char="v"/>
            </a:pPr>
            <a:r>
              <a:rPr lang="en-US" sz="1400" dirty="0">
                <a:solidFill>
                  <a:srgbClr val="2E641C"/>
                </a:solidFill>
              </a:rPr>
              <a:t>School facilities </a:t>
            </a:r>
          </a:p>
          <a:p>
            <a:pPr marL="285726" indent="-285726">
              <a:buFont typeface="Wingdings" panose="05000000000000000000" pitchFamily="2" charset="2"/>
              <a:buChar char="v"/>
            </a:pPr>
            <a:r>
              <a:rPr lang="en-US" sz="1400" dirty="0">
                <a:solidFill>
                  <a:srgbClr val="2E641C"/>
                </a:solidFill>
              </a:rPr>
              <a:t>Community garden</a:t>
            </a:r>
          </a:p>
          <a:p>
            <a:pPr marL="285726" indent="-285726">
              <a:buFont typeface="Wingdings" panose="05000000000000000000" pitchFamily="2" charset="2"/>
              <a:buChar char="v"/>
            </a:pPr>
            <a:r>
              <a:rPr lang="en-US" sz="1400" dirty="0">
                <a:solidFill>
                  <a:srgbClr val="2E641C"/>
                </a:solidFill>
              </a:rPr>
              <a:t>Summit Loop Park </a:t>
            </a:r>
          </a:p>
          <a:p>
            <a:pPr marL="285726" indent="-285726">
              <a:buFont typeface="Wingdings" panose="05000000000000000000" pitchFamily="2" charset="2"/>
              <a:buChar char="v"/>
            </a:pPr>
            <a:r>
              <a:rPr lang="en-US" sz="1400" dirty="0">
                <a:solidFill>
                  <a:srgbClr val="2E641C"/>
                </a:solidFill>
              </a:rPr>
              <a:t>Grace Street Parklet 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A58DD279-258E-88E6-0A5B-BDB1E31251A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49827" y="402906"/>
            <a:ext cx="4851495" cy="46166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Parks and Recreation Survey</a:t>
            </a: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F2A0BC-9AFB-9CBC-2413-62E00477FB42}"/>
              </a:ext>
            </a:extLst>
          </p:cNvPr>
          <p:cNvSpPr txBox="1"/>
          <p:nvPr/>
        </p:nvSpPr>
        <p:spPr>
          <a:xfrm>
            <a:off x="1032734" y="6970955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2">
                    <a:lumMod val="75000"/>
                    <a:lumOff val="2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“I love spending time near the water, so the wharf and boat launch are great!”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0ACB8B-50C3-30E5-8159-5C36B1AB455C}"/>
              </a:ext>
            </a:extLst>
          </p:cNvPr>
          <p:cNvSpPr txBox="1"/>
          <p:nvPr/>
        </p:nvSpPr>
        <p:spPr>
          <a:xfrm>
            <a:off x="5378824" y="455887"/>
            <a:ext cx="38835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“Love the town green – farmer’s market, dogs, kids – it’s great!” </a:t>
            </a:r>
          </a:p>
        </p:txBody>
      </p:sp>
    </p:spTree>
    <p:extLst>
      <p:ext uri="{BB962C8B-B14F-4D97-AF65-F5344CB8AC3E}">
        <p14:creationId xmlns:p14="http://schemas.microsoft.com/office/powerpoint/2010/main" val="35663671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46E90-1517-C7E0-7F61-9E4C7B6C1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932" y="1024636"/>
            <a:ext cx="2777916" cy="1777662"/>
          </a:xfrm>
        </p:spPr>
        <p:txBody>
          <a:bodyPr vert="horz" lIns="27940" tIns="13970" rIns="27940" bIns="13970" rtlCol="0" anchor="ctr">
            <a:normAutofit/>
          </a:bodyPr>
          <a:lstStyle/>
          <a:p>
            <a:pPr algn="ctr" defTabSz="279441"/>
            <a:r>
              <a:rPr lang="en-US" sz="2536" b="1" dirty="0">
                <a:solidFill>
                  <a:schemeClr val="accent6">
                    <a:lumMod val="75000"/>
                  </a:schemeClr>
                </a:solidFill>
              </a:rPr>
              <a:t>Community</a:t>
            </a:r>
            <a:r>
              <a:rPr lang="en-US" sz="2536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536" b="1" dirty="0">
                <a:solidFill>
                  <a:schemeClr val="accent6">
                    <a:lumMod val="75000"/>
                  </a:schemeClr>
                </a:solidFill>
              </a:rPr>
              <a:t>Open House </a:t>
            </a:r>
            <a:br>
              <a:rPr lang="en-US" sz="2536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536" b="1" dirty="0">
                <a:solidFill>
                  <a:schemeClr val="accent6">
                    <a:lumMod val="75000"/>
                  </a:schemeClr>
                </a:solidFill>
              </a:rPr>
              <a:t>November 3, 2025 – Rec Hall </a:t>
            </a:r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DA6013BC-7A22-91EB-B350-75AEC44A46B7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568821392"/>
              </p:ext>
            </p:extLst>
          </p:nvPr>
        </p:nvGraphicFramePr>
        <p:xfrm>
          <a:off x="4283603" y="4265168"/>
          <a:ext cx="4737506" cy="22926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3" name="Content Placeholder 12" descr="A person and person standing in front of a table">
            <a:extLst>
              <a:ext uri="{FF2B5EF4-FFF2-40B4-BE49-F238E27FC236}">
                <a16:creationId xmlns:a16="http://schemas.microsoft.com/office/drawing/2014/main" id="{BE0B47D6-F529-60B5-D693-4CE37057735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21028" y="3355764"/>
            <a:ext cx="4000126" cy="3758070"/>
          </a:xfrm>
        </p:spPr>
      </p:pic>
      <p:pic>
        <p:nvPicPr>
          <p:cNvPr id="17" name="Picture 16" descr="A group of people standing around a table with posters&#10;&#10;AI-generated content may be incorrect.">
            <a:extLst>
              <a:ext uri="{FF2B5EF4-FFF2-40B4-BE49-F238E27FC236}">
                <a16:creationId xmlns:a16="http://schemas.microsoft.com/office/drawing/2014/main" id="{173D5C4B-F8DC-552F-5408-3024164F23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981" y="537539"/>
            <a:ext cx="3389206" cy="2772198"/>
          </a:xfrm>
          <a:prstGeom prst="rect">
            <a:avLst/>
          </a:prstGeom>
        </p:spPr>
      </p:pic>
      <p:pic>
        <p:nvPicPr>
          <p:cNvPr id="22" name="Picture 21" descr="A group of people looking at a board">
            <a:extLst>
              <a:ext uri="{FF2B5EF4-FFF2-40B4-BE49-F238E27FC236}">
                <a16:creationId xmlns:a16="http://schemas.microsoft.com/office/drawing/2014/main" id="{47919E81-77B8-2FDE-A589-7A843C0AE1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12640" y="985347"/>
            <a:ext cx="3374286" cy="277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7450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BEAB1-47AE-1748-C077-7A76E5A40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Open House Feedback / Results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76C03BE-B9E9-6FDF-16AC-DC218290EE3A}"/>
              </a:ext>
            </a:extLst>
          </p:cNvPr>
          <p:cNvGraphicFramePr>
            <a:graphicFrameLocks noGrp="1"/>
          </p:cNvGraphicFramePr>
          <p:nvPr/>
        </p:nvGraphicFramePr>
        <p:xfrm>
          <a:off x="537307" y="2186519"/>
          <a:ext cx="9061434" cy="4738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15267">
                  <a:extLst>
                    <a:ext uri="{9D8B030D-6E8A-4147-A177-3AD203B41FA5}">
                      <a16:colId xmlns:a16="http://schemas.microsoft.com/office/drawing/2014/main" val="845990311"/>
                    </a:ext>
                  </a:extLst>
                </a:gridCol>
                <a:gridCol w="5346167">
                  <a:extLst>
                    <a:ext uri="{9D8B030D-6E8A-4147-A177-3AD203B41FA5}">
                      <a16:colId xmlns:a16="http://schemas.microsoft.com/office/drawing/2014/main" val="427884026"/>
                    </a:ext>
                  </a:extLst>
                </a:gridCol>
              </a:tblGrid>
              <a:tr h="391289">
                <a:tc>
                  <a:txBody>
                    <a:bodyPr/>
                    <a:lstStyle/>
                    <a:p>
                      <a:r>
                        <a:rPr lang="en-US" sz="600" dirty="0"/>
                        <a:t>Park / Location </a:t>
                      </a:r>
                    </a:p>
                  </a:txBody>
                  <a:tcPr marL="27940" marR="27940" marT="13970" marB="13970"/>
                </a:tc>
                <a:tc>
                  <a:txBody>
                    <a:bodyPr/>
                    <a:lstStyle/>
                    <a:p>
                      <a:r>
                        <a:rPr lang="en-US" sz="600" dirty="0"/>
                        <a:t>Top Priority </a:t>
                      </a:r>
                    </a:p>
                  </a:txBody>
                  <a:tcPr marL="27940" marR="27940" marT="13970" marB="13970"/>
                </a:tc>
                <a:extLst>
                  <a:ext uri="{0D108BD9-81ED-4DB2-BD59-A6C34878D82A}">
                    <a16:rowId xmlns:a16="http://schemas.microsoft.com/office/drawing/2014/main" val="2457343803"/>
                  </a:ext>
                </a:extLst>
              </a:tr>
              <a:tr h="434141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Town Park</a:t>
                      </a:r>
                    </a:p>
                  </a:txBody>
                  <a:tcPr marL="27940" marR="27940" marT="13970" marB="13970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Beach trail improvements</a:t>
                      </a:r>
                    </a:p>
                  </a:txBody>
                  <a:tcPr marL="27940" marR="27940" marT="13970" marB="13970"/>
                </a:tc>
                <a:extLst>
                  <a:ext uri="{0D108BD9-81ED-4DB2-BD59-A6C34878D82A}">
                    <a16:rowId xmlns:a16="http://schemas.microsoft.com/office/drawing/2014/main" val="4102449960"/>
                  </a:ext>
                </a:extLst>
              </a:tr>
              <a:tr h="391289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Gould Street Open Space</a:t>
                      </a:r>
                    </a:p>
                  </a:txBody>
                  <a:tcPr marL="27940" marR="27940" marT="13970" marB="13970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Improve access to area</a:t>
                      </a:r>
                    </a:p>
                  </a:txBody>
                  <a:tcPr marL="27940" marR="27940" marT="13970" marB="13970"/>
                </a:tc>
                <a:extLst>
                  <a:ext uri="{0D108BD9-81ED-4DB2-BD59-A6C34878D82A}">
                    <a16:rowId xmlns:a16="http://schemas.microsoft.com/office/drawing/2014/main" val="1124203150"/>
                  </a:ext>
                </a:extLst>
              </a:tr>
              <a:tr h="391289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Front Street Deck and Beach Access</a:t>
                      </a:r>
                    </a:p>
                  </a:txBody>
                  <a:tcPr marL="27940" marR="27940" marT="13970" marB="13970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Expand deck area </a:t>
                      </a:r>
                    </a:p>
                  </a:txBody>
                  <a:tcPr marL="27940" marR="27940" marT="13970" marB="13970"/>
                </a:tc>
                <a:extLst>
                  <a:ext uri="{0D108BD9-81ED-4DB2-BD59-A6C34878D82A}">
                    <a16:rowId xmlns:a16="http://schemas.microsoft.com/office/drawing/2014/main" val="3770765825"/>
                  </a:ext>
                </a:extLst>
              </a:tr>
              <a:tr h="391289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Captain Coupe Park</a:t>
                      </a:r>
                    </a:p>
                  </a:txBody>
                  <a:tcPr marL="27940" marR="27940" marT="13970" marB="13970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Repair/replace non-motorized boat launch </a:t>
                      </a:r>
                    </a:p>
                  </a:txBody>
                  <a:tcPr marL="27940" marR="27940" marT="13970" marB="13970"/>
                </a:tc>
                <a:extLst>
                  <a:ext uri="{0D108BD9-81ED-4DB2-BD59-A6C34878D82A}">
                    <a16:rowId xmlns:a16="http://schemas.microsoft.com/office/drawing/2014/main" val="1210285939"/>
                  </a:ext>
                </a:extLst>
              </a:tr>
              <a:tr h="391289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Summit Loop Park</a:t>
                      </a:r>
                    </a:p>
                  </a:txBody>
                  <a:tcPr marL="27940" marR="27940" marT="13970" marB="13970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Doggie bag station, garbage receptacle</a:t>
                      </a:r>
                    </a:p>
                  </a:txBody>
                  <a:tcPr marL="27940" marR="27940" marT="13970" marB="13970"/>
                </a:tc>
                <a:extLst>
                  <a:ext uri="{0D108BD9-81ED-4DB2-BD59-A6C34878D82A}">
                    <a16:rowId xmlns:a16="http://schemas.microsoft.com/office/drawing/2014/main" val="2966270072"/>
                  </a:ext>
                </a:extLst>
              </a:tr>
              <a:tr h="391289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7030A0"/>
                          </a:solidFill>
                        </a:rPr>
                        <a:t>Ninth Street Open Space</a:t>
                      </a:r>
                    </a:p>
                  </a:txBody>
                  <a:tcPr marL="27940" marR="27940" marT="13970" marB="13970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7030A0"/>
                          </a:solidFill>
                        </a:rPr>
                        <a:t>Parking for festivals / shuttle</a:t>
                      </a:r>
                    </a:p>
                  </a:txBody>
                  <a:tcPr marL="27940" marR="27940" marT="13970" marB="13970"/>
                </a:tc>
                <a:extLst>
                  <a:ext uri="{0D108BD9-81ED-4DB2-BD59-A6C34878D82A}">
                    <a16:rowId xmlns:a16="http://schemas.microsoft.com/office/drawing/2014/main" val="3212004652"/>
                  </a:ext>
                </a:extLst>
              </a:tr>
              <a:tr h="391289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Lions Park</a:t>
                      </a:r>
                    </a:p>
                  </a:txBody>
                  <a:tcPr marL="27940" marR="27940" marT="13970" marB="13970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New shade trees and landscaping / greenery</a:t>
                      </a:r>
                    </a:p>
                  </a:txBody>
                  <a:tcPr marL="27940" marR="27940" marT="13970" marB="13970"/>
                </a:tc>
                <a:extLst>
                  <a:ext uri="{0D108BD9-81ED-4DB2-BD59-A6C34878D82A}">
                    <a16:rowId xmlns:a16="http://schemas.microsoft.com/office/drawing/2014/main" val="3373283798"/>
                  </a:ext>
                </a:extLst>
              </a:tr>
              <a:tr h="391289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C00000"/>
                          </a:solidFill>
                        </a:rPr>
                        <a:t>Community Garden</a:t>
                      </a:r>
                    </a:p>
                  </a:txBody>
                  <a:tcPr marL="27940" marR="27940" marT="13970" marB="13970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C00000"/>
                          </a:solidFill>
                        </a:rPr>
                        <a:t>Soccer / Sports field with pickle ball option</a:t>
                      </a:r>
                    </a:p>
                  </a:txBody>
                  <a:tcPr marL="27940" marR="27940" marT="13970" marB="13970"/>
                </a:tc>
                <a:extLst>
                  <a:ext uri="{0D108BD9-81ED-4DB2-BD59-A6C34878D82A}">
                    <a16:rowId xmlns:a16="http://schemas.microsoft.com/office/drawing/2014/main" val="2249272789"/>
                  </a:ext>
                </a:extLst>
              </a:tr>
              <a:tr h="391289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Grace Street Parklet </a:t>
                      </a:r>
                    </a:p>
                  </a:txBody>
                  <a:tcPr marL="27940" marR="27940" marT="13970" marB="13970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Remove sidewalk curbs</a:t>
                      </a:r>
                    </a:p>
                  </a:txBody>
                  <a:tcPr marL="27940" marR="27940" marT="13970" marB="13970"/>
                </a:tc>
                <a:extLst>
                  <a:ext uri="{0D108BD9-81ED-4DB2-BD59-A6C34878D82A}">
                    <a16:rowId xmlns:a16="http://schemas.microsoft.com/office/drawing/2014/main" val="52425104"/>
                  </a:ext>
                </a:extLst>
              </a:tr>
              <a:tr h="391289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2"/>
                          </a:solidFill>
                        </a:rPr>
                        <a:t>Cooks Corner </a:t>
                      </a:r>
                    </a:p>
                  </a:txBody>
                  <a:tcPr marL="27940" marR="27940" marT="13970" marB="13970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2"/>
                          </a:solidFill>
                        </a:rPr>
                        <a:t>Install Penn Cove history marker</a:t>
                      </a:r>
                    </a:p>
                  </a:txBody>
                  <a:tcPr marL="27940" marR="27940" marT="13970" marB="13970"/>
                </a:tc>
                <a:extLst>
                  <a:ext uri="{0D108BD9-81ED-4DB2-BD59-A6C34878D82A}">
                    <a16:rowId xmlns:a16="http://schemas.microsoft.com/office/drawing/2014/main" val="3519260139"/>
                  </a:ext>
                </a:extLst>
              </a:tr>
              <a:tr h="391289"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27940" marR="27940" marT="13970" marB="13970"/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27940" marR="27940" marT="13970" marB="13970"/>
                </a:tc>
                <a:extLst>
                  <a:ext uri="{0D108BD9-81ED-4DB2-BD59-A6C34878D82A}">
                    <a16:rowId xmlns:a16="http://schemas.microsoft.com/office/drawing/2014/main" val="25592470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85320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B485B-980F-40AD-11D7-5893F2B0F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844" y="2179739"/>
            <a:ext cx="2570094" cy="2343107"/>
          </a:xfrm>
        </p:spPr>
        <p:txBody>
          <a:bodyPr anchor="b">
            <a:normAutofit/>
          </a:bodyPr>
          <a:lstStyle/>
          <a:p>
            <a:pPr algn="ctr"/>
            <a:r>
              <a:rPr lang="en-US" sz="3200" dirty="0"/>
              <a:t>Priorities Identified</a:t>
            </a:r>
            <a:br>
              <a:rPr lang="en-US" sz="3200" dirty="0"/>
            </a:br>
            <a:r>
              <a:rPr lang="en-US" sz="3200" dirty="0"/>
              <a:t>from all sources  </a:t>
            </a:r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3CA6B074-1EAA-9747-2F48-8F1E1FC7159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046668" y="1267163"/>
          <a:ext cx="5500137" cy="53327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741415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41449-2EB8-CFF0-35F0-7E4BD1BAB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528" y="1159256"/>
            <a:ext cx="3080562" cy="3486912"/>
          </a:xfrm>
        </p:spPr>
        <p:txBody>
          <a:bodyPr vert="horz" lIns="27940" tIns="13970" rIns="27940" bIns="13970" rtlCol="0" anchor="b">
            <a:normAutofit/>
          </a:bodyPr>
          <a:lstStyle/>
          <a:p>
            <a:pPr defTabSz="279441"/>
            <a:r>
              <a:rPr lang="en-US" sz="3600" dirty="0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E1CA3D-CFD0-4665-863F-9E78197B1A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4529" y="5066385"/>
            <a:ext cx="3080562" cy="1537818"/>
          </a:xfrm>
        </p:spPr>
        <p:txBody>
          <a:bodyPr vert="horz" lIns="27940" tIns="13970" rIns="27940" bIns="13970" rtlCol="0">
            <a:normAutofit/>
          </a:bodyPr>
          <a:lstStyle/>
          <a:p>
            <a:pPr defTabSz="279441">
              <a:spcBef>
                <a:spcPts val="306"/>
              </a:spcBef>
            </a:pPr>
            <a:r>
              <a:rPr lang="en-US" sz="2934" dirty="0">
                <a:solidFill>
                  <a:schemeClr val="accent2">
                    <a:lumMod val="75000"/>
                  </a:schemeClr>
                </a:solidFill>
              </a:rPr>
              <a:t>Questions? </a:t>
            </a:r>
          </a:p>
          <a:p>
            <a:pPr defTabSz="279441">
              <a:spcBef>
                <a:spcPts val="306"/>
              </a:spcBef>
            </a:pPr>
            <a:endParaRPr lang="en-US" sz="2934" dirty="0"/>
          </a:p>
        </p:txBody>
      </p:sp>
      <p:pic>
        <p:nvPicPr>
          <p:cNvPr id="6" name="Picture 5" descr="A logo of a town&#10;&#10;AI-generated content may be incorrect.">
            <a:extLst>
              <a:ext uri="{FF2B5EF4-FFF2-40B4-BE49-F238E27FC236}">
                <a16:creationId xmlns:a16="http://schemas.microsoft.com/office/drawing/2014/main" id="{C9C0F233-7A84-E312-2B9C-0F78D5F66D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393" y="1529903"/>
            <a:ext cx="2676832" cy="1876691"/>
          </a:xfrm>
          <a:prstGeom prst="rect">
            <a:avLst/>
          </a:prstGeom>
        </p:spPr>
      </p:pic>
      <p:pic>
        <p:nvPicPr>
          <p:cNvPr id="8" name="Picture 7" descr="A collage of a variety of pictures&#10;&#10;AI-generated content may be incorrect.">
            <a:extLst>
              <a:ext uri="{FF2B5EF4-FFF2-40B4-BE49-F238E27FC236}">
                <a16:creationId xmlns:a16="http://schemas.microsoft.com/office/drawing/2014/main" id="{436022DF-1D1E-5AE5-21E2-D1C9550D04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701" y="1529903"/>
            <a:ext cx="5268674" cy="4748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6258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oupeville Town Park - Whidbey and Camano Islands">
            <a:extLst>
              <a:ext uri="{FF2B5EF4-FFF2-40B4-BE49-F238E27FC236}">
                <a16:creationId xmlns:a16="http://schemas.microsoft.com/office/drawing/2014/main" id="{75753E10-C482-F52B-5298-1DFE6AF7DF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85"/>
          <a:stretch/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CD5F0F84-7D2D-0A31-273E-F4CA6F59496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70593244"/>
              </p:ext>
            </p:extLst>
          </p:nvPr>
        </p:nvGraphicFramePr>
        <p:xfrm>
          <a:off x="604101" y="1026846"/>
          <a:ext cx="8575632" cy="60656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045F752C-999A-A321-A3FD-88D80BB2F366}"/>
              </a:ext>
            </a:extLst>
          </p:cNvPr>
          <p:cNvSpPr txBox="1"/>
          <p:nvPr/>
        </p:nvSpPr>
        <p:spPr>
          <a:xfrm>
            <a:off x="2443881" y="1673177"/>
            <a:ext cx="4129042" cy="6463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2E641C"/>
                </a:solidFill>
              </a:rPr>
              <a:t>Residents were asked to rank these five projects from 1 to 5 in order of priority. 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A58DD279-258E-88E6-0A5B-BDB1E31251A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49827" y="402906"/>
            <a:ext cx="4851495" cy="46166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Parks and Recreation Survey</a:t>
            </a: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F2A0BC-9AFB-9CBC-2413-62E00477FB42}"/>
              </a:ext>
            </a:extLst>
          </p:cNvPr>
          <p:cNvSpPr txBox="1"/>
          <p:nvPr/>
        </p:nvSpPr>
        <p:spPr>
          <a:xfrm>
            <a:off x="1032734" y="6970955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2">
                    <a:lumMod val="75000"/>
                    <a:lumOff val="2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“Boat launch needs major repair to be used again”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0ACB8B-50C3-30E5-8159-5C36B1AB455C}"/>
              </a:ext>
            </a:extLst>
          </p:cNvPr>
          <p:cNvSpPr txBox="1"/>
          <p:nvPr/>
        </p:nvSpPr>
        <p:spPr>
          <a:xfrm>
            <a:off x="5378823" y="455887"/>
            <a:ext cx="4329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“Would use boat launch a lot if improved” </a:t>
            </a:r>
          </a:p>
        </p:txBody>
      </p:sp>
    </p:spTree>
    <p:extLst>
      <p:ext uri="{BB962C8B-B14F-4D97-AF65-F5344CB8AC3E}">
        <p14:creationId xmlns:p14="http://schemas.microsoft.com/office/powerpoint/2010/main" val="12627690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oupeville Town Park - Whidbey and Camano Islands">
            <a:extLst>
              <a:ext uri="{FF2B5EF4-FFF2-40B4-BE49-F238E27FC236}">
                <a16:creationId xmlns:a16="http://schemas.microsoft.com/office/drawing/2014/main" id="{75753E10-C482-F52B-5298-1DFE6AF7DF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85"/>
          <a:stretch/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CD5F0F84-7D2D-0A31-273E-F4CA6F59496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73022579"/>
              </p:ext>
            </p:extLst>
          </p:nvPr>
        </p:nvGraphicFramePr>
        <p:xfrm>
          <a:off x="604101" y="1026846"/>
          <a:ext cx="8575632" cy="60656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045F752C-999A-A321-A3FD-88D80BB2F366}"/>
              </a:ext>
            </a:extLst>
          </p:cNvPr>
          <p:cNvSpPr txBox="1"/>
          <p:nvPr/>
        </p:nvSpPr>
        <p:spPr>
          <a:xfrm>
            <a:off x="3691768" y="2513092"/>
            <a:ext cx="4129042" cy="92333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2E641C"/>
                </a:solidFill>
              </a:rPr>
              <a:t>Residents were asked to rank four projects from 1 to 4 in order of priority;</a:t>
            </a:r>
          </a:p>
          <a:p>
            <a:pPr algn="ctr"/>
            <a:r>
              <a:rPr lang="en-US" dirty="0">
                <a:solidFill>
                  <a:srgbClr val="2E641C"/>
                </a:solidFill>
              </a:rPr>
              <a:t>53 people answered this question. 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A58DD279-258E-88E6-0A5B-BDB1E31251A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49827" y="402906"/>
            <a:ext cx="4851495" cy="46166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Parks and Recreation Survey</a:t>
            </a: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F2A0BC-9AFB-9CBC-2413-62E00477FB42}"/>
              </a:ext>
            </a:extLst>
          </p:cNvPr>
          <p:cNvSpPr txBox="1"/>
          <p:nvPr/>
        </p:nvSpPr>
        <p:spPr>
          <a:xfrm>
            <a:off x="1032734" y="6970955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2">
                    <a:lumMod val="75000"/>
                    <a:lumOff val="2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“The playgrounds are not used. No reason to spend $$”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0ACB8B-50C3-30E5-8159-5C36B1AB455C}"/>
              </a:ext>
            </a:extLst>
          </p:cNvPr>
          <p:cNvSpPr txBox="1"/>
          <p:nvPr/>
        </p:nvSpPr>
        <p:spPr>
          <a:xfrm>
            <a:off x="4857078" y="455887"/>
            <a:ext cx="5201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“Lion’s Park would benefit from any improvement.”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DAB8BC-A7FD-8057-DCE8-977827F44AFB}"/>
              </a:ext>
            </a:extLst>
          </p:cNvPr>
          <p:cNvSpPr txBox="1"/>
          <p:nvPr/>
        </p:nvSpPr>
        <p:spPr>
          <a:xfrm>
            <a:off x="6938682" y="4922668"/>
            <a:ext cx="2845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“Add a toddler playground behind the library”</a:t>
            </a:r>
          </a:p>
        </p:txBody>
      </p:sp>
    </p:spTree>
    <p:extLst>
      <p:ext uri="{BB962C8B-B14F-4D97-AF65-F5344CB8AC3E}">
        <p14:creationId xmlns:p14="http://schemas.microsoft.com/office/powerpoint/2010/main" val="38024392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oupeville Town Park - Whidbey and Camano Islands">
            <a:extLst>
              <a:ext uri="{FF2B5EF4-FFF2-40B4-BE49-F238E27FC236}">
                <a16:creationId xmlns:a16="http://schemas.microsoft.com/office/drawing/2014/main" id="{75753E10-C482-F52B-5298-1DFE6AF7DF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85"/>
          <a:stretch/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CD5F0F84-7D2D-0A31-273E-F4CA6F59496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91253665"/>
              </p:ext>
            </p:extLst>
          </p:nvPr>
        </p:nvGraphicFramePr>
        <p:xfrm>
          <a:off x="604101" y="1026846"/>
          <a:ext cx="8575632" cy="60656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045F752C-999A-A321-A3FD-88D80BB2F366}"/>
              </a:ext>
            </a:extLst>
          </p:cNvPr>
          <p:cNvSpPr txBox="1"/>
          <p:nvPr/>
        </p:nvSpPr>
        <p:spPr>
          <a:xfrm>
            <a:off x="3691768" y="2513092"/>
            <a:ext cx="4129042" cy="6463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2E641C"/>
                </a:solidFill>
              </a:rPr>
              <a:t>Residents were given five options to prioritize, and 86 people responded.  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A58DD279-258E-88E6-0A5B-BDB1E31251A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49827" y="402906"/>
            <a:ext cx="4851495" cy="46166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Parks and Recreation Survey</a:t>
            </a: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F2A0BC-9AFB-9CBC-2413-62E00477FB42}"/>
              </a:ext>
            </a:extLst>
          </p:cNvPr>
          <p:cNvSpPr txBox="1"/>
          <p:nvPr/>
        </p:nvSpPr>
        <p:spPr>
          <a:xfrm>
            <a:off x="3550971" y="6924276"/>
            <a:ext cx="386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>
                    <a:lumMod val="75000"/>
                    <a:lumOff val="2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“Visitors need a place to gather.”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0ACB8B-50C3-30E5-8159-5C36B1AB455C}"/>
              </a:ext>
            </a:extLst>
          </p:cNvPr>
          <p:cNvSpPr txBox="1"/>
          <p:nvPr/>
        </p:nvSpPr>
        <p:spPr>
          <a:xfrm>
            <a:off x="5672986" y="864571"/>
            <a:ext cx="3781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“Pickleball and frisbee golf – YES!”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DAB8BC-A7FD-8057-DCE8-977827F44AFB}"/>
              </a:ext>
            </a:extLst>
          </p:cNvPr>
          <p:cNvSpPr txBox="1"/>
          <p:nvPr/>
        </p:nvSpPr>
        <p:spPr>
          <a:xfrm>
            <a:off x="5481021" y="3969336"/>
            <a:ext cx="3313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“Covered areas with picnic tables for summer gathering”</a:t>
            </a:r>
          </a:p>
        </p:txBody>
      </p:sp>
    </p:spTree>
    <p:extLst>
      <p:ext uri="{BB962C8B-B14F-4D97-AF65-F5344CB8AC3E}">
        <p14:creationId xmlns:p14="http://schemas.microsoft.com/office/powerpoint/2010/main" val="1221931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oupeville Town Park - Whidbey and Camano Islands">
            <a:extLst>
              <a:ext uri="{FF2B5EF4-FFF2-40B4-BE49-F238E27FC236}">
                <a16:creationId xmlns:a16="http://schemas.microsoft.com/office/drawing/2014/main" id="{75753E10-C482-F52B-5298-1DFE6AF7DF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85"/>
          <a:stretch/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CD5F0F84-7D2D-0A31-273E-F4CA6F59496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04479468"/>
              </p:ext>
            </p:extLst>
          </p:nvPr>
        </p:nvGraphicFramePr>
        <p:xfrm>
          <a:off x="604101" y="1026846"/>
          <a:ext cx="8575632" cy="60656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045F752C-999A-A321-A3FD-88D80BB2F366}"/>
              </a:ext>
            </a:extLst>
          </p:cNvPr>
          <p:cNvSpPr txBox="1"/>
          <p:nvPr/>
        </p:nvSpPr>
        <p:spPr>
          <a:xfrm>
            <a:off x="3691768" y="2513092"/>
            <a:ext cx="4914350" cy="36933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2E641C"/>
                </a:solidFill>
              </a:rPr>
              <a:t>Residents were asked to “check all that apply”.   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A58DD279-258E-88E6-0A5B-BDB1E31251A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49827" y="402906"/>
            <a:ext cx="4851495" cy="46166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Parks and Recreation Survey</a:t>
            </a: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F2A0BC-9AFB-9CBC-2413-62E00477FB42}"/>
              </a:ext>
            </a:extLst>
          </p:cNvPr>
          <p:cNvSpPr txBox="1"/>
          <p:nvPr/>
        </p:nvSpPr>
        <p:spPr>
          <a:xfrm>
            <a:off x="2453217" y="7104671"/>
            <a:ext cx="5151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>
                    <a:lumMod val="75000"/>
                    <a:lumOff val="2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“Gravel path from Gould to Main on 9</a:t>
            </a:r>
            <a:r>
              <a:rPr lang="en-US" b="1" baseline="30000" dirty="0">
                <a:solidFill>
                  <a:schemeClr val="tx2">
                    <a:lumMod val="75000"/>
                    <a:lumOff val="2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th</a:t>
            </a:r>
            <a:r>
              <a:rPr lang="en-US" b="1" dirty="0">
                <a:solidFill>
                  <a:schemeClr val="tx2">
                    <a:lumMod val="75000"/>
                    <a:lumOff val="2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Street.”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0ACB8B-50C3-30E5-8159-5C36B1AB455C}"/>
              </a:ext>
            </a:extLst>
          </p:cNvPr>
          <p:cNvSpPr txBox="1"/>
          <p:nvPr/>
        </p:nvSpPr>
        <p:spPr>
          <a:xfrm>
            <a:off x="5201322" y="864571"/>
            <a:ext cx="42529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“It is difficult to navigate the gravel in any kind of wheelchair or scooter. ”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DAB8BC-A7FD-8057-DCE8-977827F44AFB}"/>
              </a:ext>
            </a:extLst>
          </p:cNvPr>
          <p:cNvSpPr txBox="1"/>
          <p:nvPr/>
        </p:nvSpPr>
        <p:spPr>
          <a:xfrm>
            <a:off x="5481021" y="3969336"/>
            <a:ext cx="3313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“Just improve what we have”</a:t>
            </a:r>
          </a:p>
        </p:txBody>
      </p:sp>
    </p:spTree>
    <p:extLst>
      <p:ext uri="{BB962C8B-B14F-4D97-AF65-F5344CB8AC3E}">
        <p14:creationId xmlns:p14="http://schemas.microsoft.com/office/powerpoint/2010/main" val="28374957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oupeville Town Park - Whidbey and Camano Islands">
            <a:extLst>
              <a:ext uri="{FF2B5EF4-FFF2-40B4-BE49-F238E27FC236}">
                <a16:creationId xmlns:a16="http://schemas.microsoft.com/office/drawing/2014/main" id="{75753E10-C482-F52B-5298-1DFE6AF7DF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85"/>
          <a:stretch/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CD5F0F84-7D2D-0A31-273E-F4CA6F59496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23744608"/>
              </p:ext>
            </p:extLst>
          </p:nvPr>
        </p:nvGraphicFramePr>
        <p:xfrm>
          <a:off x="604101" y="1026846"/>
          <a:ext cx="8575632" cy="60656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045F752C-999A-A321-A3FD-88D80BB2F366}"/>
              </a:ext>
            </a:extLst>
          </p:cNvPr>
          <p:cNvSpPr txBox="1"/>
          <p:nvPr/>
        </p:nvSpPr>
        <p:spPr>
          <a:xfrm>
            <a:off x="4078096" y="2012067"/>
            <a:ext cx="3795554" cy="6463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2E641C"/>
                </a:solidFill>
              </a:rPr>
              <a:t>Residents were asked to rate five areas on a scale of 1 to 5.   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A58DD279-258E-88E6-0A5B-BDB1E31251A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49827" y="402906"/>
            <a:ext cx="4851495" cy="46166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Parks and Recreation Survey</a:t>
            </a: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F2A0BC-9AFB-9CBC-2413-62E00477FB42}"/>
              </a:ext>
            </a:extLst>
          </p:cNvPr>
          <p:cNvSpPr txBox="1"/>
          <p:nvPr/>
        </p:nvSpPr>
        <p:spPr>
          <a:xfrm>
            <a:off x="2453217" y="6931603"/>
            <a:ext cx="5151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>
                    <a:lumMod val="75000"/>
                    <a:lumOff val="2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“The more paths, walking areas and outdoor space for the public, the better.”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DAB8BC-A7FD-8057-DCE8-977827F44AFB}"/>
              </a:ext>
            </a:extLst>
          </p:cNvPr>
          <p:cNvSpPr txBox="1"/>
          <p:nvPr/>
        </p:nvSpPr>
        <p:spPr>
          <a:xfrm>
            <a:off x="5201322" y="835192"/>
            <a:ext cx="3926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“Gaps in trails need to be connected”</a:t>
            </a:r>
          </a:p>
        </p:txBody>
      </p:sp>
    </p:spTree>
    <p:extLst>
      <p:ext uri="{BB962C8B-B14F-4D97-AF65-F5344CB8AC3E}">
        <p14:creationId xmlns:p14="http://schemas.microsoft.com/office/powerpoint/2010/main" val="7431873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oupeville Town Park - Whidbey and Camano Islands">
            <a:extLst>
              <a:ext uri="{FF2B5EF4-FFF2-40B4-BE49-F238E27FC236}">
                <a16:creationId xmlns:a16="http://schemas.microsoft.com/office/drawing/2014/main" id="{75753E10-C482-F52B-5298-1DFE6AF7DF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85"/>
          <a:stretch/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CD5F0F84-7D2D-0A31-273E-F4CA6F59496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41572708"/>
              </p:ext>
            </p:extLst>
          </p:nvPr>
        </p:nvGraphicFramePr>
        <p:xfrm>
          <a:off x="552103" y="865955"/>
          <a:ext cx="8575632" cy="60656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045F752C-999A-A321-A3FD-88D80BB2F366}"/>
              </a:ext>
            </a:extLst>
          </p:cNvPr>
          <p:cNvSpPr txBox="1"/>
          <p:nvPr/>
        </p:nvSpPr>
        <p:spPr>
          <a:xfrm>
            <a:off x="2883522" y="1947522"/>
            <a:ext cx="4291353" cy="6463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2E641C"/>
                </a:solidFill>
              </a:rPr>
              <a:t>Residents were asked to rate four options or choose “I do not use bike lanes”.   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A58DD279-258E-88E6-0A5B-BDB1E31251A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49827" y="402906"/>
            <a:ext cx="4851495" cy="46166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Parks and Recreation Survey</a:t>
            </a: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F2A0BC-9AFB-9CBC-2413-62E00477FB42}"/>
              </a:ext>
            </a:extLst>
          </p:cNvPr>
          <p:cNvSpPr txBox="1"/>
          <p:nvPr/>
        </p:nvSpPr>
        <p:spPr>
          <a:xfrm>
            <a:off x="2092598" y="6798003"/>
            <a:ext cx="6217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>
                    <a:lumMod val="75000"/>
                    <a:lumOff val="2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“I’d prefer to keep bikes as far from the road as possible.”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DAB8BC-A7FD-8057-DCE8-977827F44AFB}"/>
              </a:ext>
            </a:extLst>
          </p:cNvPr>
          <p:cNvSpPr txBox="1"/>
          <p:nvPr/>
        </p:nvSpPr>
        <p:spPr>
          <a:xfrm>
            <a:off x="5484184" y="656131"/>
            <a:ext cx="4291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“I think bike lanes would be fantastic!!”</a:t>
            </a:r>
          </a:p>
        </p:txBody>
      </p:sp>
    </p:spTree>
    <p:extLst>
      <p:ext uri="{BB962C8B-B14F-4D97-AF65-F5344CB8AC3E}">
        <p14:creationId xmlns:p14="http://schemas.microsoft.com/office/powerpoint/2010/main" val="20679231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7640</TotalTime>
  <Words>2035</Words>
  <Application>Microsoft Office PowerPoint</Application>
  <PresentationFormat>Custom</PresentationFormat>
  <Paragraphs>598</Paragraphs>
  <Slides>33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2" baseType="lpstr">
      <vt:lpstr>Aptos</vt:lpstr>
      <vt:lpstr>Aptos Display</vt:lpstr>
      <vt:lpstr>Arial</vt:lpstr>
      <vt:lpstr>Calibri</vt:lpstr>
      <vt:lpstr>Calibri Light</vt:lpstr>
      <vt:lpstr>Dreaming Outloud Pro</vt:lpstr>
      <vt:lpstr>Wingdings</vt:lpstr>
      <vt:lpstr>Office Theme</vt:lpstr>
      <vt:lpstr>Office 2013 - 2022 Theme</vt:lpstr>
      <vt:lpstr>RESULTS:  Parks and Recreation Community  Survey</vt:lpstr>
      <vt:lpstr>Parks and Recreation Survey</vt:lpstr>
      <vt:lpstr>Parks and Recreation Survey</vt:lpstr>
      <vt:lpstr>Parks and Recreation Survey</vt:lpstr>
      <vt:lpstr>Parks and Recreation Survey</vt:lpstr>
      <vt:lpstr>Parks and Recreation Survey</vt:lpstr>
      <vt:lpstr>Parks and Recreation Survey</vt:lpstr>
      <vt:lpstr>Parks and Recreation Survey</vt:lpstr>
      <vt:lpstr>Parks and Recreation Survey</vt:lpstr>
      <vt:lpstr>Parks and Recreation Survey</vt:lpstr>
      <vt:lpstr>Coupeville Town Council</vt:lpstr>
      <vt:lpstr>Purpose and Agenda</vt:lpstr>
      <vt:lpstr>THANK YOU!  Parks and Recreation  Committee Members </vt:lpstr>
      <vt:lpstr>Committee Role </vt:lpstr>
      <vt:lpstr>A note on…  AD-Hoc Committee Recommendations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Community Open House  November 3, 2025 – Rec Hall </vt:lpstr>
      <vt:lpstr>Open House Feedback / Results</vt:lpstr>
      <vt:lpstr>Priorities Identified from all sources  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Walsh</dc:creator>
  <cp:lastModifiedBy>Chris Jolly</cp:lastModifiedBy>
  <cp:revision>46</cp:revision>
  <cp:lastPrinted>2026-01-13T19:55:59Z</cp:lastPrinted>
  <dcterms:created xsi:type="dcterms:W3CDTF">2025-10-17T20:13:52Z</dcterms:created>
  <dcterms:modified xsi:type="dcterms:W3CDTF">2026-01-13T19:58:43Z</dcterms:modified>
</cp:coreProperties>
</file>